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256" r:id="rId2"/>
    <p:sldId id="258" r:id="rId3"/>
    <p:sldId id="257" r:id="rId4"/>
    <p:sldId id="259" r:id="rId5"/>
    <p:sldId id="265" r:id="rId6"/>
    <p:sldId id="264" r:id="rId7"/>
    <p:sldId id="270" r:id="rId8"/>
    <p:sldId id="271" r:id="rId9"/>
    <p:sldId id="260" r:id="rId10"/>
    <p:sldId id="261" r:id="rId11"/>
    <p:sldId id="272" r:id="rId12"/>
    <p:sldId id="273" r:id="rId13"/>
    <p:sldId id="294" r:id="rId14"/>
    <p:sldId id="295" r:id="rId15"/>
    <p:sldId id="266" r:id="rId16"/>
    <p:sldId id="291" r:id="rId17"/>
    <p:sldId id="293" r:id="rId18"/>
    <p:sldId id="292" r:id="rId19"/>
    <p:sldId id="288" r:id="rId20"/>
    <p:sldId id="289" r:id="rId21"/>
    <p:sldId id="290" r:id="rId22"/>
    <p:sldId id="274" r:id="rId23"/>
    <p:sldId id="279" r:id="rId24"/>
    <p:sldId id="277" r:id="rId25"/>
    <p:sldId id="276" r:id="rId26"/>
    <p:sldId id="280" r:id="rId27"/>
    <p:sldId id="278" r:id="rId28"/>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FF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5455" autoAdjust="0"/>
  </p:normalViewPr>
  <p:slideViewPr>
    <p:cSldViewPr>
      <p:cViewPr varScale="1">
        <p:scale>
          <a:sx n="58" d="100"/>
          <a:sy n="58" d="100"/>
        </p:scale>
        <p:origin x="85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822"/>
    </p:cViewPr>
  </p:sorterViewPr>
  <p:notesViewPr>
    <p:cSldViewPr>
      <p:cViewPr varScale="1">
        <p:scale>
          <a:sx n="97" d="100"/>
          <a:sy n="97" d="100"/>
        </p:scale>
        <p:origin x="-317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10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42863" y="485775"/>
            <a:ext cx="7229475" cy="4067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74725" y="4557713"/>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2" tIns="46986" rIns="95652" bIns="469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4213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p:spPr>
        <p:txBody>
          <a:bodyPr/>
          <a:lstStyle/>
          <a:p>
            <a:endParaRPr lang="en-US"/>
          </a:p>
        </p:txBody>
      </p:sp>
      <p:sp>
        <p:nvSpPr>
          <p:cNvPr id="2560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08591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41374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43259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74408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p:spPr>
        <p:txBody>
          <a:bodyPr/>
          <a:lstStyle/>
          <a:p>
            <a:endParaRPr lang="en-US"/>
          </a:p>
        </p:txBody>
      </p:sp>
      <p:sp>
        <p:nvSpPr>
          <p:cNvPr id="3993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03885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2863" y="485775"/>
            <a:ext cx="7229475" cy="4067175"/>
          </a:xfrm>
          <a:ln/>
        </p:spPr>
      </p:sp>
      <p:sp>
        <p:nvSpPr>
          <p:cNvPr id="35843" name="Notes Placeholder 2"/>
          <p:cNvSpPr>
            <a:spLocks noGrp="1"/>
          </p:cNvSpPr>
          <p:nvPr>
            <p:ph type="body" idx="1"/>
          </p:nvPr>
        </p:nvSpPr>
        <p:spPr>
          <a:noFill/>
        </p:spPr>
        <p:txBody>
          <a:bodyPr/>
          <a:lstStyle/>
          <a:p>
            <a:r>
              <a:rPr lang="en-US" dirty="0"/>
              <a:t>Explain how to get to the notes pane in MS PowerPoint</a:t>
            </a:r>
          </a:p>
          <a:p>
            <a:endParaRPr lang="en-US" dirty="0"/>
          </a:p>
          <a:p>
            <a:r>
              <a:rPr lang="en-US" dirty="0"/>
              <a:t>Usually it is available by default.</a:t>
            </a:r>
          </a:p>
          <a:p>
            <a:endParaRPr lang="en-US" dirty="0"/>
          </a:p>
          <a:p>
            <a:r>
              <a:rPr lang="en-US" dirty="0"/>
              <a:t>However, the user might have clicked it away.</a:t>
            </a:r>
          </a:p>
          <a:p>
            <a:endParaRPr lang="en-US" dirty="0"/>
          </a:p>
          <a:p>
            <a:r>
              <a:rPr lang="en-US" dirty="0"/>
              <a:t>To get it back, it is an easy 2 step process</a:t>
            </a:r>
          </a:p>
          <a:p>
            <a:endParaRPr lang="en-US" dirty="0"/>
          </a:p>
          <a:p>
            <a:r>
              <a:rPr lang="en-US" dirty="0"/>
              <a:t>1 : Click on the ‘View’ Menu entry</a:t>
            </a:r>
          </a:p>
          <a:p>
            <a:endParaRPr lang="en-US" dirty="0"/>
          </a:p>
          <a:p>
            <a:r>
              <a:rPr lang="en-US" dirty="0"/>
              <a:t>    Then</a:t>
            </a:r>
          </a:p>
          <a:p>
            <a:endParaRPr lang="en-US" dirty="0"/>
          </a:p>
          <a:p>
            <a:r>
              <a:rPr lang="en-US" dirty="0"/>
              <a:t>2: Click on the ‘Normal’ picture</a:t>
            </a:r>
          </a:p>
          <a:p>
            <a:endParaRPr lang="en-US" dirty="0"/>
          </a:p>
        </p:txBody>
      </p:sp>
    </p:spTree>
    <p:extLst>
      <p:ext uri="{BB962C8B-B14F-4D97-AF65-F5344CB8AC3E}">
        <p14:creationId xmlns:p14="http://schemas.microsoft.com/office/powerpoint/2010/main" val="22325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2863" y="485775"/>
            <a:ext cx="7229475" cy="4067175"/>
          </a:xfrm>
          <a:ln/>
        </p:spPr>
      </p:sp>
      <p:sp>
        <p:nvSpPr>
          <p:cNvPr id="36867"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425147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2863" y="485775"/>
            <a:ext cx="7229475" cy="4067175"/>
          </a:xfrm>
          <a:ln/>
        </p:spPr>
      </p:sp>
      <p:sp>
        <p:nvSpPr>
          <p:cNvPr id="37891"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168670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2863" y="485775"/>
            <a:ext cx="7229475" cy="4067175"/>
          </a:xfrm>
          <a:ln/>
        </p:spPr>
      </p:sp>
      <p:sp>
        <p:nvSpPr>
          <p:cNvPr id="38915"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16218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ChangeArrowheads="1"/>
          </p:cNvSpPr>
          <p:nvPr/>
        </p:nvSpPr>
        <p:spPr bwMode="auto">
          <a:xfrm>
            <a:off x="414655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7" tIns="0" rIns="20137" bIns="0" anchor="b"/>
          <a:lstStyle/>
          <a:p>
            <a:pPr algn="r" defTabSz="966788"/>
            <a:r>
              <a:rPr lang="en-US" sz="1000" b="0" i="1">
                <a:latin typeface="Times New Roman" pitchFamily="18" charset="0"/>
              </a:rPr>
              <a:t>3</a:t>
            </a:r>
          </a:p>
        </p:txBody>
      </p:sp>
      <p:sp>
        <p:nvSpPr>
          <p:cNvPr id="27652" name="Rectangle 4"/>
          <p:cNvSpPr>
            <a:spLocks noChangeArrowheads="1"/>
          </p:cNvSpPr>
          <p:nvPr/>
        </p:nvSpPr>
        <p:spPr bwMode="auto">
          <a:xfrm>
            <a:off x="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Rectangle 5"/>
          <p:cNvSpPr>
            <a:spLocks noChangeArrowheads="1"/>
          </p:cNvSpP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p:cNvSpPr>
            <a:spLocks noGrp="1" noRot="1" noChangeAspect="1" noChangeArrowheads="1" noTextEdit="1"/>
          </p:cNvSpPr>
          <p:nvPr>
            <p:ph type="sldImg"/>
          </p:nvPr>
        </p:nvSpPr>
        <p:spPr>
          <a:xfrm>
            <a:off x="42863" y="485775"/>
            <a:ext cx="7229475" cy="4067175"/>
          </a:xfrm>
          <a:ln cap="flat"/>
        </p:spPr>
      </p:sp>
      <p:sp>
        <p:nvSpPr>
          <p:cNvPr id="27655" name="Rectangle 7"/>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108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noFill/>
        </p:spPr>
        <p:txBody>
          <a:bodyPr/>
          <a:lstStyle/>
          <a:p>
            <a:endParaRPr lang="en-US"/>
          </a:p>
        </p:txBody>
      </p:sp>
      <p:sp>
        <p:nvSpPr>
          <p:cNvPr id="26627"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404642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p:spPr>
        <p:txBody>
          <a:bodyPr/>
          <a:lstStyle/>
          <a:p>
            <a:endParaRPr lang="en-US"/>
          </a:p>
        </p:txBody>
      </p:sp>
      <p:sp>
        <p:nvSpPr>
          <p:cNvPr id="2867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72408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endParaRPr lang="en-US"/>
          </a:p>
        </p:txBody>
      </p:sp>
      <p:sp>
        <p:nvSpPr>
          <p:cNvPr id="2969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1030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p:spPr>
        <p:txBody>
          <a:bodyPr/>
          <a:lstStyle/>
          <a:p>
            <a:endParaRPr lang="en-US"/>
          </a:p>
        </p:txBody>
      </p:sp>
      <p:sp>
        <p:nvSpPr>
          <p:cNvPr id="3072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04874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p:spPr>
        <p:txBody>
          <a:bodyPr/>
          <a:lstStyle/>
          <a:p>
            <a:endParaRPr lang="en-US"/>
          </a:p>
        </p:txBody>
      </p:sp>
      <p:sp>
        <p:nvSpPr>
          <p:cNvPr id="31747"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10384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p:spPr>
        <p:txBody>
          <a:bodyPr/>
          <a:lstStyle/>
          <a:p>
            <a:endParaRPr lang="en-US"/>
          </a:p>
        </p:txBody>
      </p:sp>
      <p:sp>
        <p:nvSpPr>
          <p:cNvPr id="32771"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49397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p:spPr>
        <p:txBody>
          <a:bodyPr/>
          <a:lstStyle/>
          <a:p>
            <a:endParaRPr lang="en-US"/>
          </a:p>
        </p:txBody>
      </p:sp>
      <p:sp>
        <p:nvSpPr>
          <p:cNvPr id="3379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90902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 name="Rectangle 3"/>
          <p:cNvSpPr>
            <a:spLocks noGrp="1" noChangeArrowheads="1"/>
          </p:cNvSpPr>
          <p:nvPr>
            <p:ph type="sldNum" sz="quarter" idx="10"/>
          </p:nvPr>
        </p:nvSpPr>
        <p:spPr>
          <a:xfrm>
            <a:off x="8737600" y="6245225"/>
            <a:ext cx="2844800" cy="476250"/>
          </a:xfrm>
        </p:spPr>
        <p:txBody>
          <a:bodyPr/>
          <a:lstStyle>
            <a:lvl1pPr>
              <a:defRPr/>
            </a:lvl1pPr>
          </a:lstStyle>
          <a:p>
            <a:pPr>
              <a:defRPr/>
            </a:pPr>
            <a:fld id="{1234D884-F41E-40B8-8331-F40DC7806047}" type="slidenum">
              <a:rPr lang="en-US"/>
              <a:pPr>
                <a:defRPr/>
              </a:pPr>
              <a:t>‹#›</a:t>
            </a:fld>
            <a:endParaRPr lang="en-US"/>
          </a:p>
        </p:txBody>
      </p:sp>
    </p:spTree>
    <p:extLst>
      <p:ext uri="{BB962C8B-B14F-4D97-AF65-F5344CB8AC3E}">
        <p14:creationId xmlns:p14="http://schemas.microsoft.com/office/powerpoint/2010/main" val="133279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3BDAE6A-3DB3-4552-986F-0438EDA2992A}" type="slidenum">
              <a:rPr lang="en-US"/>
              <a:pPr>
                <a:defRPr/>
              </a:pPr>
              <a:t>‹#›</a:t>
            </a:fld>
            <a:endParaRPr lang="en-US"/>
          </a:p>
        </p:txBody>
      </p:sp>
    </p:spTree>
    <p:extLst>
      <p:ext uri="{BB962C8B-B14F-4D97-AF65-F5344CB8AC3E}">
        <p14:creationId xmlns:p14="http://schemas.microsoft.com/office/powerpoint/2010/main" val="269059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B7C5446-DB4B-4B1D-9D33-B45FFF8205F4}" type="slidenum">
              <a:rPr lang="en-US"/>
              <a:pPr>
                <a:defRPr/>
              </a:pPr>
              <a:t>‹#›</a:t>
            </a:fld>
            <a:endParaRPr lang="en-US"/>
          </a:p>
        </p:txBody>
      </p:sp>
    </p:spTree>
    <p:extLst>
      <p:ext uri="{BB962C8B-B14F-4D97-AF65-F5344CB8AC3E}">
        <p14:creationId xmlns:p14="http://schemas.microsoft.com/office/powerpoint/2010/main" val="349371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01B59B6-6C40-4D38-9934-07A2A975493B}" type="slidenum">
              <a:rPr lang="en-US"/>
              <a:pPr>
                <a:defRPr/>
              </a:pPr>
              <a:t>‹#›</a:t>
            </a:fld>
            <a:endParaRPr lang="en-US"/>
          </a:p>
        </p:txBody>
      </p:sp>
    </p:spTree>
    <p:extLst>
      <p:ext uri="{BB962C8B-B14F-4D97-AF65-F5344CB8AC3E}">
        <p14:creationId xmlns:p14="http://schemas.microsoft.com/office/powerpoint/2010/main" val="26352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E4AB33A-AB1C-4DFC-8B67-2A12D7CFFA66}" type="slidenum">
              <a:rPr lang="en-US"/>
              <a:pPr>
                <a:defRPr/>
              </a:pPr>
              <a:t>‹#›</a:t>
            </a:fld>
            <a:endParaRPr lang="en-US"/>
          </a:p>
        </p:txBody>
      </p:sp>
    </p:spTree>
    <p:extLst>
      <p:ext uri="{BB962C8B-B14F-4D97-AF65-F5344CB8AC3E}">
        <p14:creationId xmlns:p14="http://schemas.microsoft.com/office/powerpoint/2010/main" val="113138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329BAF9-259B-4E96-84BF-CD9B5F2739CC}" type="slidenum">
              <a:rPr lang="en-US"/>
              <a:pPr>
                <a:defRPr/>
              </a:pPr>
              <a:t>‹#›</a:t>
            </a:fld>
            <a:endParaRPr lang="en-US"/>
          </a:p>
        </p:txBody>
      </p:sp>
    </p:spTree>
    <p:extLst>
      <p:ext uri="{BB962C8B-B14F-4D97-AF65-F5344CB8AC3E}">
        <p14:creationId xmlns:p14="http://schemas.microsoft.com/office/powerpoint/2010/main" val="235176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F453E0C-6B42-4CA6-9000-4107065F2D5D}" type="slidenum">
              <a:rPr lang="en-US"/>
              <a:pPr>
                <a:defRPr/>
              </a:pPr>
              <a:t>‹#›</a:t>
            </a:fld>
            <a:endParaRPr lang="en-US"/>
          </a:p>
        </p:txBody>
      </p:sp>
    </p:spTree>
    <p:extLst>
      <p:ext uri="{BB962C8B-B14F-4D97-AF65-F5344CB8AC3E}">
        <p14:creationId xmlns:p14="http://schemas.microsoft.com/office/powerpoint/2010/main" val="289024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61B44D14-C724-479B-AE1E-DC5DDBFED982}" type="slidenum">
              <a:rPr lang="en-US"/>
              <a:pPr>
                <a:defRPr/>
              </a:pPr>
              <a:t>‹#›</a:t>
            </a:fld>
            <a:endParaRPr lang="en-US"/>
          </a:p>
        </p:txBody>
      </p:sp>
    </p:spTree>
    <p:extLst>
      <p:ext uri="{BB962C8B-B14F-4D97-AF65-F5344CB8AC3E}">
        <p14:creationId xmlns:p14="http://schemas.microsoft.com/office/powerpoint/2010/main" val="70770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A29C69D-8370-4458-8B91-4991E4A8D2BA}" type="slidenum">
              <a:rPr lang="en-US"/>
              <a:pPr>
                <a:defRPr/>
              </a:pPr>
              <a:t>‹#›</a:t>
            </a:fld>
            <a:endParaRPr lang="en-US"/>
          </a:p>
        </p:txBody>
      </p:sp>
    </p:spTree>
    <p:extLst>
      <p:ext uri="{BB962C8B-B14F-4D97-AF65-F5344CB8AC3E}">
        <p14:creationId xmlns:p14="http://schemas.microsoft.com/office/powerpoint/2010/main" val="178564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F7B113F-8935-4C86-BFF6-54A1F4D62A17}" type="slidenum">
              <a:rPr lang="en-US"/>
              <a:pPr>
                <a:defRPr/>
              </a:pPr>
              <a:t>‹#›</a:t>
            </a:fld>
            <a:endParaRPr lang="en-US"/>
          </a:p>
        </p:txBody>
      </p:sp>
    </p:spTree>
    <p:extLst>
      <p:ext uri="{BB962C8B-B14F-4D97-AF65-F5344CB8AC3E}">
        <p14:creationId xmlns:p14="http://schemas.microsoft.com/office/powerpoint/2010/main" val="219715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8D8DE53-79CF-413F-9E6E-6904EF3C9875}" type="slidenum">
              <a:rPr lang="en-US"/>
              <a:pPr>
                <a:defRPr/>
              </a:pPr>
              <a:t>‹#›</a:t>
            </a:fld>
            <a:endParaRPr lang="en-US"/>
          </a:p>
        </p:txBody>
      </p:sp>
    </p:spTree>
    <p:extLst>
      <p:ext uri="{BB962C8B-B14F-4D97-AF65-F5344CB8AC3E}">
        <p14:creationId xmlns:p14="http://schemas.microsoft.com/office/powerpoint/2010/main" val="368622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256FC85-0566-4207-9ADE-1241EA554327}" type="slidenum">
              <a:rPr lang="en-US"/>
              <a:pPr>
                <a:defRPr/>
              </a:pPr>
              <a:t>‹#›</a:t>
            </a:fld>
            <a:endParaRPr lang="en-US"/>
          </a:p>
        </p:txBody>
      </p:sp>
    </p:spTree>
    <p:extLst>
      <p:ext uri="{BB962C8B-B14F-4D97-AF65-F5344CB8AC3E}">
        <p14:creationId xmlns:p14="http://schemas.microsoft.com/office/powerpoint/2010/main" val="400920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lvl1pPr>
          </a:lstStyle>
          <a:p>
            <a:pPr>
              <a:defRPr/>
            </a:pPr>
            <a:fld id="{90AECAA0-47E5-46EA-B1EB-73AB64328D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820738" rtl="0" eaLnBrk="0" fontAlgn="base" hangingPunct="0">
        <a:spcBef>
          <a:spcPct val="0"/>
        </a:spcBef>
        <a:spcAft>
          <a:spcPct val="0"/>
        </a:spcAft>
        <a:defRPr sz="3600" b="1">
          <a:solidFill>
            <a:schemeClr val="tx2"/>
          </a:solidFill>
          <a:latin typeface="+mj-lt"/>
          <a:ea typeface="+mj-ea"/>
          <a:cs typeface="+mj-cs"/>
        </a:defRPr>
      </a:lvl1pPr>
      <a:lvl2pPr algn="ctr" defTabSz="820738" rtl="0" eaLnBrk="0" fontAlgn="base" hangingPunct="0">
        <a:spcBef>
          <a:spcPct val="0"/>
        </a:spcBef>
        <a:spcAft>
          <a:spcPct val="0"/>
        </a:spcAft>
        <a:defRPr sz="3600" b="1">
          <a:solidFill>
            <a:schemeClr val="tx2"/>
          </a:solidFill>
          <a:latin typeface="Arial" charset="0"/>
        </a:defRPr>
      </a:lvl2pPr>
      <a:lvl3pPr algn="ctr" defTabSz="820738" rtl="0" eaLnBrk="0" fontAlgn="base" hangingPunct="0">
        <a:spcBef>
          <a:spcPct val="0"/>
        </a:spcBef>
        <a:spcAft>
          <a:spcPct val="0"/>
        </a:spcAft>
        <a:defRPr sz="3600" b="1">
          <a:solidFill>
            <a:schemeClr val="tx2"/>
          </a:solidFill>
          <a:latin typeface="Arial" charset="0"/>
        </a:defRPr>
      </a:lvl3pPr>
      <a:lvl4pPr algn="ctr" defTabSz="820738" rtl="0" eaLnBrk="0" fontAlgn="base" hangingPunct="0">
        <a:spcBef>
          <a:spcPct val="0"/>
        </a:spcBef>
        <a:spcAft>
          <a:spcPct val="0"/>
        </a:spcAft>
        <a:defRPr sz="3600" b="1">
          <a:solidFill>
            <a:schemeClr val="tx2"/>
          </a:solidFill>
          <a:latin typeface="Arial" charset="0"/>
        </a:defRPr>
      </a:lvl4pPr>
      <a:lvl5pPr algn="ctr" defTabSz="820738" rtl="0" eaLnBrk="0" fontAlgn="base" hangingPunct="0">
        <a:spcBef>
          <a:spcPct val="0"/>
        </a:spcBef>
        <a:spcAft>
          <a:spcPct val="0"/>
        </a:spcAft>
        <a:defRPr sz="3600" b="1">
          <a:solidFill>
            <a:schemeClr val="tx2"/>
          </a:solidFill>
          <a:latin typeface="Arial" charset="0"/>
        </a:defRPr>
      </a:lvl5pPr>
      <a:lvl6pPr marL="457200" algn="ctr" defTabSz="820738" rtl="0" eaLnBrk="0" fontAlgn="base" hangingPunct="0">
        <a:spcBef>
          <a:spcPct val="0"/>
        </a:spcBef>
        <a:spcAft>
          <a:spcPct val="0"/>
        </a:spcAft>
        <a:defRPr sz="3600" b="1">
          <a:solidFill>
            <a:schemeClr val="tx2"/>
          </a:solidFill>
          <a:latin typeface="Arial" charset="0"/>
        </a:defRPr>
      </a:lvl6pPr>
      <a:lvl7pPr marL="914400" algn="ctr" defTabSz="820738" rtl="0" eaLnBrk="0" fontAlgn="base" hangingPunct="0">
        <a:spcBef>
          <a:spcPct val="0"/>
        </a:spcBef>
        <a:spcAft>
          <a:spcPct val="0"/>
        </a:spcAft>
        <a:defRPr sz="3600" b="1">
          <a:solidFill>
            <a:schemeClr val="tx2"/>
          </a:solidFill>
          <a:latin typeface="Arial" charset="0"/>
        </a:defRPr>
      </a:lvl7pPr>
      <a:lvl8pPr marL="1371600" algn="ctr" defTabSz="820738" rtl="0" eaLnBrk="0" fontAlgn="base" hangingPunct="0">
        <a:spcBef>
          <a:spcPct val="0"/>
        </a:spcBef>
        <a:spcAft>
          <a:spcPct val="0"/>
        </a:spcAft>
        <a:defRPr sz="3600" b="1">
          <a:solidFill>
            <a:schemeClr val="tx2"/>
          </a:solidFill>
          <a:latin typeface="Arial" charset="0"/>
        </a:defRPr>
      </a:lvl8pPr>
      <a:lvl9pPr marL="1828800" algn="ctr" defTabSz="820738" rtl="0" eaLnBrk="0" fontAlgn="base" hangingPunct="0">
        <a:spcBef>
          <a:spcPct val="0"/>
        </a:spcBef>
        <a:spcAft>
          <a:spcPct val="0"/>
        </a:spcAft>
        <a:defRPr sz="3600" b="1">
          <a:solidFill>
            <a:schemeClr val="tx2"/>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tx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tx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ffice.microsoft.com/en-us/powerpoint-help/what-is-presenter-view-HA010360603.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Rectangle 20"/>
          <p:cNvSpPr>
            <a:spLocks noGrp="1" noChangeArrowheads="1"/>
          </p:cNvSpPr>
          <p:nvPr>
            <p:ph type="ctrTitle"/>
          </p:nvPr>
        </p:nvSpPr>
        <p:spPr>
          <a:xfrm>
            <a:off x="228600" y="1775221"/>
            <a:ext cx="11049000" cy="1470025"/>
          </a:xfrm>
        </p:spPr>
        <p:txBody>
          <a:bodyPr/>
          <a:lstStyle/>
          <a:p>
            <a:r>
              <a:rPr lang="en-US"/>
              <a:t>ISTFA</a:t>
            </a:r>
            <a:br>
              <a:rPr lang="en-US" dirty="0"/>
            </a:br>
            <a:r>
              <a:rPr lang="en-US" dirty="0"/>
              <a:t>A/V Guide for a Podium Presentation</a:t>
            </a:r>
            <a:br>
              <a:rPr lang="en-US" dirty="0"/>
            </a:br>
            <a:endParaRPr lang="en-US" dirty="0"/>
          </a:p>
        </p:txBody>
      </p:sp>
      <p:sp>
        <p:nvSpPr>
          <p:cNvPr id="3075" name="Rectangle 21"/>
          <p:cNvSpPr>
            <a:spLocks noGrp="1" noChangeArrowheads="1"/>
          </p:cNvSpPr>
          <p:nvPr>
            <p:ph type="subTitle" idx="1"/>
          </p:nvPr>
        </p:nvSpPr>
        <p:spPr/>
        <p:txBody>
          <a:bodyPr/>
          <a:lstStyle/>
          <a:p>
            <a:pPr>
              <a:lnSpc>
                <a:spcPct val="90000"/>
              </a:lnSpc>
            </a:pPr>
            <a:r>
              <a:rPr lang="en-US" sz="2500"/>
              <a:t>Im N. Engineer </a:t>
            </a:r>
          </a:p>
          <a:p>
            <a:pPr>
              <a:lnSpc>
                <a:spcPct val="90000"/>
              </a:lnSpc>
            </a:pPr>
            <a:endParaRPr lang="en-US" sz="2500"/>
          </a:p>
          <a:p>
            <a:pPr>
              <a:lnSpc>
                <a:spcPct val="90000"/>
              </a:lnSpc>
            </a:pPr>
            <a:r>
              <a:rPr lang="en-US" sz="2500"/>
              <a:t>Sandy Nation Labs</a:t>
            </a:r>
          </a:p>
          <a:p>
            <a:pPr>
              <a:lnSpc>
                <a:spcPct val="90000"/>
              </a:lnSpc>
            </a:pPr>
            <a:r>
              <a:rPr lang="en-US" sz="2500"/>
              <a:t>Desert, NM  USA</a:t>
            </a:r>
          </a:p>
        </p:txBody>
      </p:sp>
      <p:sp>
        <p:nvSpPr>
          <p:cNvPr id="3076" name="Rectangle 5"/>
          <p:cNvSpPr>
            <a:spLocks noChangeArrowheads="1"/>
          </p:cNvSpPr>
          <p:nvPr/>
        </p:nvSpPr>
        <p:spPr bwMode="auto">
          <a:xfrm>
            <a:off x="1295400" y="144159"/>
            <a:ext cx="5056188"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Sample Title Slide</a:t>
            </a:r>
          </a:p>
        </p:txBody>
      </p:sp>
      <p:sp>
        <p:nvSpPr>
          <p:cNvPr id="3078" name="Text Box 12"/>
          <p:cNvSpPr txBox="1">
            <a:spLocks noChangeArrowheads="1"/>
          </p:cNvSpPr>
          <p:nvPr/>
        </p:nvSpPr>
        <p:spPr bwMode="auto">
          <a:xfrm>
            <a:off x="10287000" y="120329"/>
            <a:ext cx="1452874" cy="75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ctr"/>
            <a:r>
              <a:rPr lang="en-US" i="1" dirty="0"/>
              <a:t>Company</a:t>
            </a:r>
          </a:p>
          <a:p>
            <a:pPr algn="ctr"/>
            <a:r>
              <a:rPr lang="en-US" i="1" dirty="0"/>
              <a:t>Logo</a:t>
            </a:r>
          </a:p>
        </p:txBody>
      </p:sp>
      <p:sp>
        <p:nvSpPr>
          <p:cNvPr id="3079" name="Rectangle 13"/>
          <p:cNvSpPr>
            <a:spLocks noChangeArrowheads="1"/>
          </p:cNvSpPr>
          <p:nvPr/>
        </p:nvSpPr>
        <p:spPr bwMode="auto">
          <a:xfrm>
            <a:off x="1295400" y="684941"/>
            <a:ext cx="7646986"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Company Logo allowed on title slide ONLY (optional)</a:t>
            </a:r>
          </a:p>
        </p:txBody>
      </p:sp>
      <p:sp>
        <p:nvSpPr>
          <p:cNvPr id="3080" name="Line 14"/>
          <p:cNvSpPr>
            <a:spLocks noChangeShapeType="1"/>
          </p:cNvSpPr>
          <p:nvPr/>
        </p:nvSpPr>
        <p:spPr bwMode="auto">
          <a:xfrm flipV="1">
            <a:off x="9798050" y="523318"/>
            <a:ext cx="488950" cy="280988"/>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15"/>
          <p:cNvSpPr>
            <a:spLocks noChangeArrowheads="1"/>
          </p:cNvSpPr>
          <p:nvPr/>
        </p:nvSpPr>
        <p:spPr bwMode="auto">
          <a:xfrm>
            <a:off x="1801814" y="6118226"/>
            <a:ext cx="5056187"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Authors and affiliations</a:t>
            </a:r>
            <a:endParaRPr lang="en-US" sz="2400" b="0" i="1" dirty="0">
              <a:latin typeface="+mj-lt"/>
            </a:endParaRPr>
          </a:p>
        </p:txBody>
      </p:sp>
      <p:sp>
        <p:nvSpPr>
          <p:cNvPr id="3082" name="Line 16"/>
          <p:cNvSpPr>
            <a:spLocks noChangeShapeType="1"/>
          </p:cNvSpPr>
          <p:nvPr/>
        </p:nvSpPr>
        <p:spPr bwMode="auto">
          <a:xfrm flipV="1">
            <a:off x="3581400" y="5168107"/>
            <a:ext cx="693738" cy="941387"/>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BC492E8-67BB-48A7-B39B-1C17BB896211}" type="slidenum">
              <a:rPr lang="en-US" sz="1300"/>
              <a:pPr/>
              <a:t>10</a:t>
            </a:fld>
            <a:endParaRPr lang="en-US" sz="1300"/>
          </a:p>
        </p:txBody>
      </p:sp>
      <p:pic>
        <p:nvPicPr>
          <p:cNvPr id="12291"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0125" y="1809751"/>
            <a:ext cx="22098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Line 5"/>
          <p:cNvSpPr>
            <a:spLocks noChangeShapeType="1"/>
          </p:cNvSpPr>
          <p:nvPr/>
        </p:nvSpPr>
        <p:spPr bwMode="auto">
          <a:xfrm flipH="1">
            <a:off x="2420939" y="2784475"/>
            <a:ext cx="2254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6"/>
          <p:cNvSpPr>
            <a:spLocks noChangeShapeType="1"/>
          </p:cNvSpPr>
          <p:nvPr/>
        </p:nvSpPr>
        <p:spPr bwMode="auto">
          <a:xfrm flipH="1">
            <a:off x="6389689" y="3608388"/>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Line 7"/>
          <p:cNvSpPr>
            <a:spLocks noChangeShapeType="1"/>
          </p:cNvSpPr>
          <p:nvPr/>
        </p:nvSpPr>
        <p:spPr bwMode="auto">
          <a:xfrm flipH="1">
            <a:off x="6389689" y="3970338"/>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8"/>
          <p:cNvSpPr>
            <a:spLocks noChangeShapeType="1"/>
          </p:cNvSpPr>
          <p:nvPr/>
        </p:nvSpPr>
        <p:spPr bwMode="auto">
          <a:xfrm flipH="1">
            <a:off x="6389689" y="4352925"/>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Line 9"/>
          <p:cNvSpPr>
            <a:spLocks noChangeShapeType="1"/>
          </p:cNvSpPr>
          <p:nvPr/>
        </p:nvSpPr>
        <p:spPr bwMode="auto">
          <a:xfrm flipH="1">
            <a:off x="6389689" y="2124075"/>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Line 10"/>
          <p:cNvSpPr>
            <a:spLocks noChangeShapeType="1"/>
          </p:cNvSpPr>
          <p:nvPr/>
        </p:nvSpPr>
        <p:spPr bwMode="auto">
          <a:xfrm flipH="1">
            <a:off x="6389689" y="2401888"/>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11"/>
          <p:cNvSpPr>
            <a:spLocks noChangeShapeType="1"/>
          </p:cNvSpPr>
          <p:nvPr/>
        </p:nvSpPr>
        <p:spPr bwMode="auto">
          <a:xfrm flipH="1">
            <a:off x="6389689" y="2703513"/>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12"/>
          <p:cNvSpPr>
            <a:spLocks noChangeShapeType="1"/>
          </p:cNvSpPr>
          <p:nvPr/>
        </p:nvSpPr>
        <p:spPr bwMode="auto">
          <a:xfrm flipH="1">
            <a:off x="6389689" y="3038475"/>
            <a:ext cx="320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13"/>
          <p:cNvSpPr>
            <a:spLocks noChangeShapeType="1"/>
          </p:cNvSpPr>
          <p:nvPr/>
        </p:nvSpPr>
        <p:spPr bwMode="auto">
          <a:xfrm>
            <a:off x="6254751" y="5216525"/>
            <a:ext cx="4095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14"/>
          <p:cNvSpPr>
            <a:spLocks noChangeShapeType="1"/>
          </p:cNvSpPr>
          <p:nvPr/>
        </p:nvSpPr>
        <p:spPr bwMode="auto">
          <a:xfrm>
            <a:off x="6254751" y="5532438"/>
            <a:ext cx="4095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Freeform 15"/>
          <p:cNvSpPr>
            <a:spLocks/>
          </p:cNvSpPr>
          <p:nvPr/>
        </p:nvSpPr>
        <p:spPr bwMode="auto">
          <a:xfrm>
            <a:off x="4333876" y="3717926"/>
            <a:ext cx="2373313" cy="2143125"/>
          </a:xfrm>
          <a:custGeom>
            <a:avLst/>
            <a:gdLst>
              <a:gd name="T0" fmla="*/ 0 w 1645"/>
              <a:gd name="T1" fmla="*/ 0 h 1530"/>
              <a:gd name="T2" fmla="*/ 2147483647 w 1645"/>
              <a:gd name="T3" fmla="*/ 0 h 1530"/>
              <a:gd name="T4" fmla="*/ 2147483647 w 1645"/>
              <a:gd name="T5" fmla="*/ 2147483647 h 1530"/>
              <a:gd name="T6" fmla="*/ 2147483647 w 1645"/>
              <a:gd name="T7" fmla="*/ 2147483647 h 1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5" h="1530">
                <a:moveTo>
                  <a:pt x="0" y="0"/>
                </a:moveTo>
                <a:lnTo>
                  <a:pt x="300" y="0"/>
                </a:lnTo>
                <a:lnTo>
                  <a:pt x="300" y="1529"/>
                </a:lnTo>
                <a:lnTo>
                  <a:pt x="1644" y="1529"/>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Freeform 16"/>
          <p:cNvSpPr>
            <a:spLocks/>
          </p:cNvSpPr>
          <p:nvPr/>
        </p:nvSpPr>
        <p:spPr bwMode="auto">
          <a:xfrm>
            <a:off x="3103563" y="4641851"/>
            <a:ext cx="673100" cy="265113"/>
          </a:xfrm>
          <a:custGeom>
            <a:avLst/>
            <a:gdLst>
              <a:gd name="T0" fmla="*/ 2147483647 w 466"/>
              <a:gd name="T1" fmla="*/ 2147483647 h 189"/>
              <a:gd name="T2" fmla="*/ 2147483647 w 466"/>
              <a:gd name="T3" fmla="*/ 2147483647 h 189"/>
              <a:gd name="T4" fmla="*/ 2147483647 w 466"/>
              <a:gd name="T5" fmla="*/ 2147483647 h 189"/>
              <a:gd name="T6" fmla="*/ 2147483647 w 466"/>
              <a:gd name="T7" fmla="*/ 0 h 189"/>
              <a:gd name="T8" fmla="*/ 2147483647 w 466"/>
              <a:gd name="T9" fmla="*/ 2147483647 h 189"/>
              <a:gd name="T10" fmla="*/ 2147483647 w 466"/>
              <a:gd name="T11" fmla="*/ 0 h 189"/>
              <a:gd name="T12" fmla="*/ 2147483647 w 466"/>
              <a:gd name="T13" fmla="*/ 2147483647 h 189"/>
              <a:gd name="T14" fmla="*/ 2147483647 w 466"/>
              <a:gd name="T15" fmla="*/ 0 h 189"/>
              <a:gd name="T16" fmla="*/ 2147483647 w 466"/>
              <a:gd name="T17" fmla="*/ 2147483647 h 189"/>
              <a:gd name="T18" fmla="*/ 0 w 466"/>
              <a:gd name="T19" fmla="*/ 2147483647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6" h="189">
                <a:moveTo>
                  <a:pt x="465" y="96"/>
                </a:moveTo>
                <a:lnTo>
                  <a:pt x="408" y="96"/>
                </a:lnTo>
                <a:lnTo>
                  <a:pt x="379" y="188"/>
                </a:lnTo>
                <a:lnTo>
                  <a:pt x="321" y="0"/>
                </a:lnTo>
                <a:lnTo>
                  <a:pt x="261" y="188"/>
                </a:lnTo>
                <a:lnTo>
                  <a:pt x="203" y="0"/>
                </a:lnTo>
                <a:lnTo>
                  <a:pt x="143" y="188"/>
                </a:lnTo>
                <a:lnTo>
                  <a:pt x="86" y="0"/>
                </a:lnTo>
                <a:lnTo>
                  <a:pt x="55" y="96"/>
                </a:lnTo>
                <a:lnTo>
                  <a:pt x="0" y="96"/>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17"/>
          <p:cNvSpPr>
            <a:spLocks noChangeShapeType="1"/>
          </p:cNvSpPr>
          <p:nvPr/>
        </p:nvSpPr>
        <p:spPr bwMode="auto">
          <a:xfrm flipH="1">
            <a:off x="2425701" y="4768850"/>
            <a:ext cx="7016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Freeform 18"/>
          <p:cNvSpPr>
            <a:spLocks/>
          </p:cNvSpPr>
          <p:nvPr/>
        </p:nvSpPr>
        <p:spPr bwMode="auto">
          <a:xfrm>
            <a:off x="3783013" y="4768850"/>
            <a:ext cx="233362" cy="952500"/>
          </a:xfrm>
          <a:custGeom>
            <a:avLst/>
            <a:gdLst>
              <a:gd name="T0" fmla="*/ 0 w 162"/>
              <a:gd name="T1" fmla="*/ 0 h 681"/>
              <a:gd name="T2" fmla="*/ 2147483647 w 162"/>
              <a:gd name="T3" fmla="*/ 0 h 681"/>
              <a:gd name="T4" fmla="*/ 2147483647 w 162"/>
              <a:gd name="T5" fmla="*/ 2147483647 h 681"/>
              <a:gd name="T6" fmla="*/ 0 60000 65536"/>
              <a:gd name="T7" fmla="*/ 0 60000 65536"/>
              <a:gd name="T8" fmla="*/ 0 60000 65536"/>
            </a:gdLst>
            <a:ahLst/>
            <a:cxnLst>
              <a:cxn ang="T6">
                <a:pos x="T0" y="T1"/>
              </a:cxn>
              <a:cxn ang="T7">
                <a:pos x="T2" y="T3"/>
              </a:cxn>
              <a:cxn ang="T8">
                <a:pos x="T4" y="T5"/>
              </a:cxn>
            </a:cxnLst>
            <a:rect l="0" t="0" r="r" b="b"/>
            <a:pathLst>
              <a:path w="162" h="681">
                <a:moveTo>
                  <a:pt x="0" y="0"/>
                </a:moveTo>
                <a:lnTo>
                  <a:pt x="161" y="0"/>
                </a:lnTo>
                <a:lnTo>
                  <a:pt x="161" y="68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19"/>
          <p:cNvSpPr>
            <a:spLocks noChangeShapeType="1"/>
          </p:cNvSpPr>
          <p:nvPr/>
        </p:nvSpPr>
        <p:spPr bwMode="auto">
          <a:xfrm>
            <a:off x="3898900" y="5734050"/>
            <a:ext cx="230188"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20"/>
          <p:cNvSpPr>
            <a:spLocks noChangeShapeType="1"/>
          </p:cNvSpPr>
          <p:nvPr/>
        </p:nvSpPr>
        <p:spPr bwMode="auto">
          <a:xfrm>
            <a:off x="3952876" y="5824538"/>
            <a:ext cx="1238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1"/>
          <p:cNvSpPr>
            <a:spLocks noChangeShapeType="1"/>
          </p:cNvSpPr>
          <p:nvPr/>
        </p:nvSpPr>
        <p:spPr bwMode="auto">
          <a:xfrm>
            <a:off x="3994150" y="5897563"/>
            <a:ext cx="19050"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Rectangle 81"/>
          <p:cNvSpPr>
            <a:spLocks noGrp="1" noChangeArrowheads="1"/>
          </p:cNvSpPr>
          <p:nvPr>
            <p:ph type="title"/>
          </p:nvPr>
        </p:nvSpPr>
        <p:spPr>
          <a:noFill/>
        </p:spPr>
        <p:txBody>
          <a:bodyPr/>
          <a:lstStyle/>
          <a:p>
            <a:r>
              <a:rPr lang="en-US"/>
              <a:t>Preparing Figures</a:t>
            </a:r>
          </a:p>
        </p:txBody>
      </p:sp>
      <p:sp>
        <p:nvSpPr>
          <p:cNvPr id="12310" name="Rectangle 22"/>
          <p:cNvSpPr>
            <a:spLocks noGrp="1" noChangeArrowheads="1"/>
          </p:cNvSpPr>
          <p:nvPr>
            <p:ph type="body" idx="4294967295"/>
          </p:nvPr>
        </p:nvSpPr>
        <p:spPr>
          <a:xfrm>
            <a:off x="5334000" y="5065713"/>
            <a:ext cx="831850" cy="633412"/>
          </a:xfrm>
          <a:noFill/>
        </p:spPr>
        <p:txBody>
          <a:bodyPr vert="horz" wrap="square" lIns="0" tIns="0" rIns="0" bIns="0" numCol="1" anchor="t" anchorCtr="0" compatLnSpc="1">
            <a:prstTxWarp prst="textNoShape">
              <a:avLst/>
            </a:prstTxWarp>
          </a:bodyPr>
          <a:lstStyle/>
          <a:p>
            <a:pPr marL="0" indent="0" algn="ctr" defTabSz="409575">
              <a:spcBef>
                <a:spcPct val="0"/>
              </a:spcBef>
              <a:buNone/>
            </a:pPr>
            <a:r>
              <a:rPr lang="en-US" sz="2200">
                <a:solidFill>
                  <a:srgbClr val="000000"/>
                </a:solidFill>
              </a:rPr>
              <a:t>Temp.</a:t>
            </a:r>
          </a:p>
          <a:p>
            <a:pPr marL="0" indent="0" algn="ctr" defTabSz="409575">
              <a:spcBef>
                <a:spcPct val="0"/>
              </a:spcBef>
              <a:buNone/>
            </a:pPr>
            <a:r>
              <a:rPr lang="en-US" sz="2200">
                <a:solidFill>
                  <a:srgbClr val="000000"/>
                </a:solidFill>
              </a:rPr>
              <a:t>Sense</a:t>
            </a:r>
          </a:p>
        </p:txBody>
      </p:sp>
      <p:sp>
        <p:nvSpPr>
          <p:cNvPr id="12311" name="Rectangle 23"/>
          <p:cNvSpPr>
            <a:spLocks noChangeArrowheads="1"/>
          </p:cNvSpPr>
          <p:nvPr/>
        </p:nvSpPr>
        <p:spPr bwMode="auto">
          <a:xfrm>
            <a:off x="2627314" y="2670175"/>
            <a:ext cx="1697037"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sz="2300">
                <a:solidFill>
                  <a:srgbClr val="000000"/>
                </a:solidFill>
              </a:rPr>
              <a:t>Current </a:t>
            </a:r>
          </a:p>
          <a:p>
            <a:pPr algn="ctr" defTabSz="409575"/>
            <a:r>
              <a:rPr lang="en-US" sz="2300">
                <a:solidFill>
                  <a:srgbClr val="000000"/>
                </a:solidFill>
              </a:rPr>
              <a:t>Controlled</a:t>
            </a:r>
          </a:p>
          <a:p>
            <a:pPr algn="ctr" defTabSz="409575"/>
            <a:r>
              <a:rPr lang="en-US" sz="2300">
                <a:solidFill>
                  <a:srgbClr val="000000"/>
                </a:solidFill>
              </a:rPr>
              <a:t>Oscillator</a:t>
            </a:r>
          </a:p>
          <a:p>
            <a:pPr algn="ctr" defTabSz="409575"/>
            <a:r>
              <a:rPr lang="en-US" sz="2300">
                <a:solidFill>
                  <a:srgbClr val="000000"/>
                </a:solidFill>
              </a:rPr>
              <a:t>(ICO)</a:t>
            </a:r>
          </a:p>
        </p:txBody>
      </p:sp>
      <p:sp>
        <p:nvSpPr>
          <p:cNvPr id="12312" name="Rectangle 24"/>
          <p:cNvSpPr>
            <a:spLocks noChangeArrowheads="1"/>
          </p:cNvSpPr>
          <p:nvPr/>
        </p:nvSpPr>
        <p:spPr bwMode="auto">
          <a:xfrm>
            <a:off x="2911476" y="5024439"/>
            <a:ext cx="10064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rgbClr val="000000"/>
                </a:solidFill>
              </a:rPr>
              <a:t>Heater</a:t>
            </a:r>
          </a:p>
        </p:txBody>
      </p:sp>
      <p:sp>
        <p:nvSpPr>
          <p:cNvPr id="12313" name="Rectangle 25"/>
          <p:cNvSpPr>
            <a:spLocks noChangeArrowheads="1"/>
          </p:cNvSpPr>
          <p:nvPr/>
        </p:nvSpPr>
        <p:spPr bwMode="auto">
          <a:xfrm>
            <a:off x="5262564" y="2017713"/>
            <a:ext cx="12223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a:solidFill>
                  <a:srgbClr val="000000"/>
                </a:solidFill>
              </a:rPr>
              <a:t>INV. to</a:t>
            </a:r>
          </a:p>
          <a:p>
            <a:pPr algn="ctr" defTabSz="409575"/>
            <a:r>
              <a:rPr lang="en-US">
                <a:solidFill>
                  <a:srgbClr val="000000"/>
                </a:solidFill>
              </a:rPr>
              <a:t>Stress</a:t>
            </a:r>
          </a:p>
        </p:txBody>
      </p:sp>
      <p:sp>
        <p:nvSpPr>
          <p:cNvPr id="12314" name="Rectangle 26"/>
          <p:cNvSpPr>
            <a:spLocks noChangeArrowheads="1"/>
          </p:cNvSpPr>
          <p:nvPr/>
        </p:nvSpPr>
        <p:spPr bwMode="auto">
          <a:xfrm>
            <a:off x="5378450" y="3470276"/>
            <a:ext cx="9667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lnSpc>
                <a:spcPct val="95000"/>
              </a:lnSpc>
            </a:pPr>
            <a:r>
              <a:rPr lang="en-US">
                <a:solidFill>
                  <a:srgbClr val="000000"/>
                </a:solidFill>
              </a:rPr>
              <a:t>NMOS</a:t>
            </a:r>
          </a:p>
          <a:p>
            <a:pPr algn="ctr" defTabSz="409575"/>
            <a:r>
              <a:rPr lang="en-US">
                <a:solidFill>
                  <a:srgbClr val="000000"/>
                </a:solidFill>
              </a:rPr>
              <a:t>Stress</a:t>
            </a:r>
          </a:p>
        </p:txBody>
      </p:sp>
      <p:sp>
        <p:nvSpPr>
          <p:cNvPr id="12315" name="Rectangle 27"/>
          <p:cNvSpPr>
            <a:spLocks noChangeArrowheads="1"/>
          </p:cNvSpPr>
          <p:nvPr/>
        </p:nvSpPr>
        <p:spPr bwMode="auto">
          <a:xfrm>
            <a:off x="4922839" y="2030413"/>
            <a:ext cx="4222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rgbClr val="000000"/>
                </a:solidFill>
              </a:rPr>
              <a:t>AC</a:t>
            </a:r>
          </a:p>
        </p:txBody>
      </p:sp>
      <p:sp>
        <p:nvSpPr>
          <p:cNvPr id="12316" name="Freeform 28"/>
          <p:cNvSpPr>
            <a:spLocks/>
          </p:cNvSpPr>
          <p:nvPr/>
        </p:nvSpPr>
        <p:spPr bwMode="auto">
          <a:xfrm>
            <a:off x="6694489" y="2970213"/>
            <a:ext cx="173037" cy="131762"/>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6" y="0"/>
                </a:lnTo>
                <a:lnTo>
                  <a:pt x="0" y="51"/>
                </a:lnTo>
                <a:lnTo>
                  <a:pt x="28" y="94"/>
                </a:lnTo>
                <a:lnTo>
                  <a:pt x="119" y="94"/>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Freeform 29"/>
          <p:cNvSpPr>
            <a:spLocks/>
          </p:cNvSpPr>
          <p:nvPr/>
        </p:nvSpPr>
        <p:spPr bwMode="auto">
          <a:xfrm>
            <a:off x="6688139" y="2641601"/>
            <a:ext cx="173037" cy="131763"/>
          </a:xfrm>
          <a:custGeom>
            <a:avLst/>
            <a:gdLst>
              <a:gd name="T0" fmla="*/ 2147483647 w 120"/>
              <a:gd name="T1" fmla="*/ 0 h 94"/>
              <a:gd name="T2" fmla="*/ 2147483647 w 120"/>
              <a:gd name="T3" fmla="*/ 0 h 94"/>
              <a:gd name="T4" fmla="*/ 0 w 120"/>
              <a:gd name="T5" fmla="*/ 2147483647 h 94"/>
              <a:gd name="T6" fmla="*/ 2147483647 w 120"/>
              <a:gd name="T7" fmla="*/ 2147483647 h 94"/>
              <a:gd name="T8" fmla="*/ 2147483647 w 120"/>
              <a:gd name="T9" fmla="*/ 2147483647 h 94"/>
              <a:gd name="T10" fmla="*/ 2147483647 w 120"/>
              <a:gd name="T11" fmla="*/ 0 h 94"/>
              <a:gd name="T12" fmla="*/ 2147483647 w 120"/>
              <a:gd name="T13" fmla="*/ 0 h 94"/>
              <a:gd name="T14" fmla="*/ 2147483647 w 120"/>
              <a:gd name="T15" fmla="*/ 0 h 94"/>
              <a:gd name="T16" fmla="*/ 2147483647 w 120"/>
              <a:gd name="T17" fmla="*/ 0 h 94"/>
              <a:gd name="T18" fmla="*/ 2147483647 w 1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4">
                <a:moveTo>
                  <a:pt x="117" y="0"/>
                </a:moveTo>
                <a:lnTo>
                  <a:pt x="27" y="0"/>
                </a:lnTo>
                <a:lnTo>
                  <a:pt x="0" y="50"/>
                </a:lnTo>
                <a:lnTo>
                  <a:pt x="29" y="93"/>
                </a:lnTo>
                <a:lnTo>
                  <a:pt x="119" y="93"/>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Freeform 30"/>
          <p:cNvSpPr>
            <a:spLocks/>
          </p:cNvSpPr>
          <p:nvPr/>
        </p:nvSpPr>
        <p:spPr bwMode="auto">
          <a:xfrm>
            <a:off x="6678613" y="2336801"/>
            <a:ext cx="176212" cy="131763"/>
          </a:xfrm>
          <a:custGeom>
            <a:avLst/>
            <a:gdLst>
              <a:gd name="T0" fmla="*/ 2147483647 w 122"/>
              <a:gd name="T1" fmla="*/ 0 h 94"/>
              <a:gd name="T2" fmla="*/ 2147483647 w 122"/>
              <a:gd name="T3" fmla="*/ 0 h 94"/>
              <a:gd name="T4" fmla="*/ 0 w 122"/>
              <a:gd name="T5" fmla="*/ 2147483647 h 94"/>
              <a:gd name="T6" fmla="*/ 2147483647 w 122"/>
              <a:gd name="T7" fmla="*/ 2147483647 h 94"/>
              <a:gd name="T8" fmla="*/ 2147483647 w 122"/>
              <a:gd name="T9" fmla="*/ 2147483647 h 94"/>
              <a:gd name="T10" fmla="*/ 2147483647 w 122"/>
              <a:gd name="T11" fmla="*/ 0 h 94"/>
              <a:gd name="T12" fmla="*/ 2147483647 w 122"/>
              <a:gd name="T13" fmla="*/ 0 h 94"/>
              <a:gd name="T14" fmla="*/ 2147483647 w 122"/>
              <a:gd name="T15" fmla="*/ 0 h 94"/>
              <a:gd name="T16" fmla="*/ 2147483647 w 122"/>
              <a:gd name="T17" fmla="*/ 0 h 94"/>
              <a:gd name="T18" fmla="*/ 2147483647 w 12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94">
                <a:moveTo>
                  <a:pt x="117" y="0"/>
                </a:moveTo>
                <a:lnTo>
                  <a:pt x="27" y="0"/>
                </a:lnTo>
                <a:lnTo>
                  <a:pt x="0" y="51"/>
                </a:lnTo>
                <a:lnTo>
                  <a:pt x="31" y="93"/>
                </a:lnTo>
                <a:lnTo>
                  <a:pt x="121" y="93"/>
                </a:lnTo>
                <a:lnTo>
                  <a:pt x="121" y="0"/>
                </a:lnTo>
                <a:lnTo>
                  <a:pt x="115" y="0"/>
                </a:lnTo>
                <a:lnTo>
                  <a:pt x="114"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Freeform 31"/>
          <p:cNvSpPr>
            <a:spLocks/>
          </p:cNvSpPr>
          <p:nvPr/>
        </p:nvSpPr>
        <p:spPr bwMode="auto">
          <a:xfrm>
            <a:off x="6684964" y="2055813"/>
            <a:ext cx="173037" cy="133350"/>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1"/>
                </a:lnTo>
                <a:lnTo>
                  <a:pt x="29" y="94"/>
                </a:lnTo>
                <a:lnTo>
                  <a:pt x="119" y="94"/>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0" name="Freeform 32"/>
          <p:cNvSpPr>
            <a:spLocks/>
          </p:cNvSpPr>
          <p:nvPr/>
        </p:nvSpPr>
        <p:spPr bwMode="auto">
          <a:xfrm>
            <a:off x="6697664" y="3538538"/>
            <a:ext cx="174625" cy="131762"/>
          </a:xfrm>
          <a:custGeom>
            <a:avLst/>
            <a:gdLst>
              <a:gd name="T0" fmla="*/ 2147483647 w 121"/>
              <a:gd name="T1" fmla="*/ 0 h 94"/>
              <a:gd name="T2" fmla="*/ 2147483647 w 121"/>
              <a:gd name="T3" fmla="*/ 0 h 94"/>
              <a:gd name="T4" fmla="*/ 0 w 121"/>
              <a:gd name="T5" fmla="*/ 2147483647 h 94"/>
              <a:gd name="T6" fmla="*/ 2147483647 w 121"/>
              <a:gd name="T7" fmla="*/ 2147483647 h 94"/>
              <a:gd name="T8" fmla="*/ 2147483647 w 121"/>
              <a:gd name="T9" fmla="*/ 2147483647 h 94"/>
              <a:gd name="T10" fmla="*/ 2147483647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118" y="0"/>
                </a:moveTo>
                <a:lnTo>
                  <a:pt x="28" y="0"/>
                </a:lnTo>
                <a:lnTo>
                  <a:pt x="0" y="50"/>
                </a:lnTo>
                <a:lnTo>
                  <a:pt x="32" y="93"/>
                </a:lnTo>
                <a:lnTo>
                  <a:pt x="120" y="93"/>
                </a:lnTo>
                <a:lnTo>
                  <a:pt x="120" y="0"/>
                </a:lnTo>
                <a:lnTo>
                  <a:pt x="116" y="0"/>
                </a:lnTo>
                <a:lnTo>
                  <a:pt x="114" y="0"/>
                </a:lnTo>
                <a:lnTo>
                  <a:pt x="118"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1" name="Freeform 33"/>
          <p:cNvSpPr>
            <a:spLocks/>
          </p:cNvSpPr>
          <p:nvPr/>
        </p:nvSpPr>
        <p:spPr bwMode="auto">
          <a:xfrm>
            <a:off x="6696075" y="3911601"/>
            <a:ext cx="173038" cy="131763"/>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0"/>
                </a:lnTo>
                <a:lnTo>
                  <a:pt x="29" y="94"/>
                </a:lnTo>
                <a:lnTo>
                  <a:pt x="119" y="94"/>
                </a:lnTo>
                <a:lnTo>
                  <a:pt x="119"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Freeform 34"/>
          <p:cNvSpPr>
            <a:spLocks/>
          </p:cNvSpPr>
          <p:nvPr/>
        </p:nvSpPr>
        <p:spPr bwMode="auto">
          <a:xfrm>
            <a:off x="6692901" y="4279900"/>
            <a:ext cx="174625" cy="133350"/>
          </a:xfrm>
          <a:custGeom>
            <a:avLst/>
            <a:gdLst>
              <a:gd name="T0" fmla="*/ 2147483647 w 121"/>
              <a:gd name="T1" fmla="*/ 0 h 95"/>
              <a:gd name="T2" fmla="*/ 2147483647 w 121"/>
              <a:gd name="T3" fmla="*/ 0 h 95"/>
              <a:gd name="T4" fmla="*/ 0 w 121"/>
              <a:gd name="T5" fmla="*/ 2147483647 h 95"/>
              <a:gd name="T6" fmla="*/ 2147483647 w 121"/>
              <a:gd name="T7" fmla="*/ 2147483647 h 95"/>
              <a:gd name="T8" fmla="*/ 2147483647 w 121"/>
              <a:gd name="T9" fmla="*/ 2147483647 h 95"/>
              <a:gd name="T10" fmla="*/ 2147483647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117" y="0"/>
                </a:moveTo>
                <a:lnTo>
                  <a:pt x="27" y="0"/>
                </a:lnTo>
                <a:lnTo>
                  <a:pt x="0" y="50"/>
                </a:lnTo>
                <a:lnTo>
                  <a:pt x="29" y="94"/>
                </a:lnTo>
                <a:lnTo>
                  <a:pt x="120" y="94"/>
                </a:lnTo>
                <a:lnTo>
                  <a:pt x="120" y="0"/>
                </a:lnTo>
                <a:lnTo>
                  <a:pt x="115" y="0"/>
                </a:lnTo>
                <a:lnTo>
                  <a:pt x="113" y="0"/>
                </a:lnTo>
                <a:lnTo>
                  <a:pt x="117"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Freeform 35"/>
          <p:cNvSpPr>
            <a:spLocks/>
          </p:cNvSpPr>
          <p:nvPr/>
        </p:nvSpPr>
        <p:spPr bwMode="auto">
          <a:xfrm>
            <a:off x="6702425" y="5157788"/>
            <a:ext cx="173038"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0"/>
                </a:lnTo>
                <a:lnTo>
                  <a:pt x="89" y="94"/>
                </a:lnTo>
                <a:lnTo>
                  <a:pt x="0" y="94"/>
                </a:lnTo>
                <a:lnTo>
                  <a:pt x="0" y="0"/>
                </a:lnTo>
                <a:lnTo>
                  <a:pt x="4" y="0"/>
                </a:lnTo>
                <a:lnTo>
                  <a:pt x="6"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Freeform 36"/>
          <p:cNvSpPr>
            <a:spLocks/>
          </p:cNvSpPr>
          <p:nvPr/>
        </p:nvSpPr>
        <p:spPr bwMode="auto">
          <a:xfrm>
            <a:off x="6697664" y="5472113"/>
            <a:ext cx="174625" cy="133350"/>
          </a:xfrm>
          <a:custGeom>
            <a:avLst/>
            <a:gdLst>
              <a:gd name="T0" fmla="*/ 2147483647 w 121"/>
              <a:gd name="T1" fmla="*/ 0 h 95"/>
              <a:gd name="T2" fmla="*/ 2147483647 w 121"/>
              <a:gd name="T3" fmla="*/ 0 h 95"/>
              <a:gd name="T4" fmla="*/ 2147483647 w 121"/>
              <a:gd name="T5" fmla="*/ 2147483647 h 95"/>
              <a:gd name="T6" fmla="*/ 2147483647 w 121"/>
              <a:gd name="T7" fmla="*/ 2147483647 h 95"/>
              <a:gd name="T8" fmla="*/ 0 w 121"/>
              <a:gd name="T9" fmla="*/ 2147483647 h 95"/>
              <a:gd name="T10" fmla="*/ 0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3" y="0"/>
                </a:moveTo>
                <a:lnTo>
                  <a:pt x="92" y="0"/>
                </a:lnTo>
                <a:lnTo>
                  <a:pt x="120" y="51"/>
                </a:lnTo>
                <a:lnTo>
                  <a:pt x="90" y="94"/>
                </a:lnTo>
                <a:lnTo>
                  <a:pt x="0" y="94"/>
                </a:lnTo>
                <a:lnTo>
                  <a:pt x="0" y="0"/>
                </a:lnTo>
                <a:lnTo>
                  <a:pt x="5" y="0"/>
                </a:lnTo>
                <a:lnTo>
                  <a:pt x="7" y="0"/>
                </a:lnTo>
                <a:lnTo>
                  <a:pt x="3"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Freeform 37"/>
          <p:cNvSpPr>
            <a:spLocks/>
          </p:cNvSpPr>
          <p:nvPr/>
        </p:nvSpPr>
        <p:spPr bwMode="auto">
          <a:xfrm>
            <a:off x="6707189" y="5792788"/>
            <a:ext cx="174625"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89" y="94"/>
                </a:lnTo>
                <a:lnTo>
                  <a:pt x="0" y="94"/>
                </a:lnTo>
                <a:lnTo>
                  <a:pt x="0" y="0"/>
                </a:lnTo>
                <a:lnTo>
                  <a:pt x="5" y="0"/>
                </a:lnTo>
                <a:lnTo>
                  <a:pt x="6" y="0"/>
                </a:lnTo>
                <a:lnTo>
                  <a:pt x="3"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Freeform 38"/>
          <p:cNvSpPr>
            <a:spLocks/>
          </p:cNvSpPr>
          <p:nvPr/>
        </p:nvSpPr>
        <p:spPr bwMode="auto">
          <a:xfrm>
            <a:off x="2276476" y="2708276"/>
            <a:ext cx="174625" cy="131763"/>
          </a:xfrm>
          <a:custGeom>
            <a:avLst/>
            <a:gdLst>
              <a:gd name="T0" fmla="*/ 2147483647 w 121"/>
              <a:gd name="T1" fmla="*/ 0 h 94"/>
              <a:gd name="T2" fmla="*/ 2147483647 w 121"/>
              <a:gd name="T3" fmla="*/ 0 h 94"/>
              <a:gd name="T4" fmla="*/ 2147483647 w 121"/>
              <a:gd name="T5" fmla="*/ 2147483647 h 94"/>
              <a:gd name="T6" fmla="*/ 2147483647 w 121"/>
              <a:gd name="T7" fmla="*/ 2147483647 h 94"/>
              <a:gd name="T8" fmla="*/ 0 w 121"/>
              <a:gd name="T9" fmla="*/ 2147483647 h 94"/>
              <a:gd name="T10" fmla="*/ 0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2" y="0"/>
                </a:moveTo>
                <a:lnTo>
                  <a:pt x="92" y="0"/>
                </a:lnTo>
                <a:lnTo>
                  <a:pt x="120" y="51"/>
                </a:lnTo>
                <a:lnTo>
                  <a:pt x="90" y="93"/>
                </a:lnTo>
                <a:lnTo>
                  <a:pt x="0" y="93"/>
                </a:lnTo>
                <a:lnTo>
                  <a:pt x="0" y="0"/>
                </a:lnTo>
                <a:lnTo>
                  <a:pt x="4" y="0"/>
                </a:lnTo>
                <a:lnTo>
                  <a:pt x="7"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Freeform 39"/>
          <p:cNvSpPr>
            <a:spLocks/>
          </p:cNvSpPr>
          <p:nvPr/>
        </p:nvSpPr>
        <p:spPr bwMode="auto">
          <a:xfrm>
            <a:off x="2268539" y="470693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1"/>
                </a:lnTo>
                <a:lnTo>
                  <a:pt x="89" y="94"/>
                </a:lnTo>
                <a:lnTo>
                  <a:pt x="0" y="94"/>
                </a:lnTo>
                <a:lnTo>
                  <a:pt x="0" y="0"/>
                </a:lnTo>
                <a:lnTo>
                  <a:pt x="5" y="0"/>
                </a:lnTo>
                <a:lnTo>
                  <a:pt x="6"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Rectangle 40"/>
          <p:cNvSpPr>
            <a:spLocks noChangeArrowheads="1"/>
          </p:cNvSpPr>
          <p:nvPr/>
        </p:nvSpPr>
        <p:spPr bwMode="auto">
          <a:xfrm>
            <a:off x="3397250" y="2097089"/>
            <a:ext cx="2174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1</a:t>
            </a:r>
          </a:p>
        </p:txBody>
      </p:sp>
      <p:sp>
        <p:nvSpPr>
          <p:cNvPr id="12329" name="Rectangle 41"/>
          <p:cNvSpPr>
            <a:spLocks noChangeArrowheads="1"/>
          </p:cNvSpPr>
          <p:nvPr/>
        </p:nvSpPr>
        <p:spPr bwMode="auto">
          <a:xfrm>
            <a:off x="5815014" y="157797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2</a:t>
            </a:r>
          </a:p>
        </p:txBody>
      </p:sp>
      <p:sp>
        <p:nvSpPr>
          <p:cNvPr id="12330" name="Rectangle 42"/>
          <p:cNvSpPr>
            <a:spLocks noChangeArrowheads="1"/>
          </p:cNvSpPr>
          <p:nvPr/>
        </p:nvSpPr>
        <p:spPr bwMode="auto">
          <a:xfrm>
            <a:off x="3338514" y="4243389"/>
            <a:ext cx="2190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3</a:t>
            </a:r>
          </a:p>
        </p:txBody>
      </p:sp>
      <p:sp>
        <p:nvSpPr>
          <p:cNvPr id="12331" name="Rectangle 43"/>
          <p:cNvSpPr>
            <a:spLocks noChangeArrowheads="1"/>
          </p:cNvSpPr>
          <p:nvPr/>
        </p:nvSpPr>
        <p:spPr bwMode="auto">
          <a:xfrm>
            <a:off x="5719764" y="4638675"/>
            <a:ext cx="21748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rgbClr val="000000"/>
                </a:solidFill>
              </a:rPr>
              <a:t>4</a:t>
            </a:r>
          </a:p>
        </p:txBody>
      </p:sp>
      <p:grpSp>
        <p:nvGrpSpPr>
          <p:cNvPr id="12332" name="Group 59"/>
          <p:cNvGrpSpPr>
            <a:grpSpLocks/>
          </p:cNvGrpSpPr>
          <p:nvPr/>
        </p:nvGrpSpPr>
        <p:grpSpPr bwMode="auto">
          <a:xfrm>
            <a:off x="4324350" y="2520950"/>
            <a:ext cx="2025650" cy="2027238"/>
            <a:chOff x="1940" y="1800"/>
            <a:chExt cx="1404" cy="1447"/>
          </a:xfrm>
        </p:grpSpPr>
        <p:sp>
          <p:nvSpPr>
            <p:cNvPr id="12351" name="Freeform 44"/>
            <p:cNvSpPr>
              <a:spLocks/>
            </p:cNvSpPr>
            <p:nvPr/>
          </p:nvSpPr>
          <p:spPr bwMode="auto">
            <a:xfrm>
              <a:off x="1940" y="1800"/>
              <a:ext cx="694" cy="478"/>
            </a:xfrm>
            <a:custGeom>
              <a:avLst/>
              <a:gdLst>
                <a:gd name="T0" fmla="*/ 0 w 694"/>
                <a:gd name="T1" fmla="*/ 477 h 478"/>
                <a:gd name="T2" fmla="*/ 429 w 694"/>
                <a:gd name="T3" fmla="*/ 477 h 478"/>
                <a:gd name="T4" fmla="*/ 429 w 694"/>
                <a:gd name="T5" fmla="*/ 0 h 478"/>
                <a:gd name="T6" fmla="*/ 693 w 694"/>
                <a:gd name="T7" fmla="*/ 0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4" h="478">
                  <a:moveTo>
                    <a:pt x="0" y="477"/>
                  </a:moveTo>
                  <a:lnTo>
                    <a:pt x="429" y="477"/>
                  </a:lnTo>
                  <a:lnTo>
                    <a:pt x="429" y="0"/>
                  </a:lnTo>
                  <a:lnTo>
                    <a:pt x="693" y="0"/>
                  </a:lnTo>
                </a:path>
              </a:pathLst>
            </a:custGeom>
            <a:noFill/>
            <a:ln w="508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2" name="Freeform 45"/>
            <p:cNvSpPr>
              <a:spLocks/>
            </p:cNvSpPr>
            <p:nvPr/>
          </p:nvSpPr>
          <p:spPr bwMode="auto">
            <a:xfrm>
              <a:off x="2369" y="2148"/>
              <a:ext cx="269" cy="653"/>
            </a:xfrm>
            <a:custGeom>
              <a:avLst/>
              <a:gdLst>
                <a:gd name="T0" fmla="*/ 0 w 269"/>
                <a:gd name="T1" fmla="*/ 0 h 653"/>
                <a:gd name="T2" fmla="*/ 0 w 269"/>
                <a:gd name="T3" fmla="*/ 652 h 653"/>
                <a:gd name="T4" fmla="*/ 268 w 269"/>
                <a:gd name="T5" fmla="*/ 652 h 653"/>
                <a:gd name="T6" fmla="*/ 0 60000 65536"/>
                <a:gd name="T7" fmla="*/ 0 60000 65536"/>
                <a:gd name="T8" fmla="*/ 0 60000 65536"/>
              </a:gdLst>
              <a:ahLst/>
              <a:cxnLst>
                <a:cxn ang="T6">
                  <a:pos x="T0" y="T1"/>
                </a:cxn>
                <a:cxn ang="T7">
                  <a:pos x="T2" y="T3"/>
                </a:cxn>
                <a:cxn ang="T8">
                  <a:pos x="T4" y="T5"/>
                </a:cxn>
              </a:cxnLst>
              <a:rect l="0" t="0" r="r" b="b"/>
              <a:pathLst>
                <a:path w="269" h="653">
                  <a:moveTo>
                    <a:pt x="0" y="0"/>
                  </a:moveTo>
                  <a:lnTo>
                    <a:pt x="0" y="652"/>
                  </a:lnTo>
                  <a:lnTo>
                    <a:pt x="268" y="652"/>
                  </a:lnTo>
                </a:path>
              </a:pathLst>
            </a:custGeom>
            <a:noFill/>
            <a:ln w="508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3" name="Freeform 46"/>
            <p:cNvSpPr>
              <a:spLocks/>
            </p:cNvSpPr>
            <p:nvPr/>
          </p:nvSpPr>
          <p:spPr bwMode="auto">
            <a:xfrm>
              <a:off x="1973" y="1988"/>
              <a:ext cx="180" cy="233"/>
            </a:xfrm>
            <a:custGeom>
              <a:avLst/>
              <a:gdLst>
                <a:gd name="T0" fmla="*/ 0 w 180"/>
                <a:gd name="T1" fmla="*/ 232 h 233"/>
                <a:gd name="T2" fmla="*/ 34 w 180"/>
                <a:gd name="T3" fmla="*/ 232 h 233"/>
                <a:gd name="T4" fmla="*/ 60 w 180"/>
                <a:gd name="T5" fmla="*/ 0 h 233"/>
                <a:gd name="T6" fmla="*/ 96 w 180"/>
                <a:gd name="T7" fmla="*/ 0 h 233"/>
                <a:gd name="T8" fmla="*/ 86 w 180"/>
                <a:gd name="T9" fmla="*/ 0 h 233"/>
                <a:gd name="T10" fmla="*/ 112 w 180"/>
                <a:gd name="T11" fmla="*/ 0 h 233"/>
                <a:gd name="T12" fmla="*/ 125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4" y="232"/>
                  </a:lnTo>
                  <a:lnTo>
                    <a:pt x="60" y="0"/>
                  </a:lnTo>
                  <a:lnTo>
                    <a:pt x="96" y="0"/>
                  </a:lnTo>
                  <a:lnTo>
                    <a:pt x="86" y="0"/>
                  </a:lnTo>
                  <a:lnTo>
                    <a:pt x="112" y="0"/>
                  </a:lnTo>
                  <a:lnTo>
                    <a:pt x="125" y="232"/>
                  </a:lnTo>
                  <a:lnTo>
                    <a:pt x="153" y="232"/>
                  </a:lnTo>
                  <a:lnTo>
                    <a:pt x="179" y="232"/>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4" name="Freeform 47"/>
            <p:cNvSpPr>
              <a:spLocks/>
            </p:cNvSpPr>
            <p:nvPr/>
          </p:nvSpPr>
          <p:spPr bwMode="auto">
            <a:xfrm>
              <a:off x="2152" y="1986"/>
              <a:ext cx="180" cy="233"/>
            </a:xfrm>
            <a:custGeom>
              <a:avLst/>
              <a:gdLst>
                <a:gd name="T0" fmla="*/ 0 w 180"/>
                <a:gd name="T1" fmla="*/ 232 h 233"/>
                <a:gd name="T2" fmla="*/ 33 w 180"/>
                <a:gd name="T3" fmla="*/ 232 h 233"/>
                <a:gd name="T4" fmla="*/ 60 w 180"/>
                <a:gd name="T5" fmla="*/ 0 h 233"/>
                <a:gd name="T6" fmla="*/ 95 w 180"/>
                <a:gd name="T7" fmla="*/ 0 h 233"/>
                <a:gd name="T8" fmla="*/ 87 w 180"/>
                <a:gd name="T9" fmla="*/ 0 h 233"/>
                <a:gd name="T10" fmla="*/ 113 w 180"/>
                <a:gd name="T11" fmla="*/ 0 h 233"/>
                <a:gd name="T12" fmla="*/ 126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3" y="232"/>
                  </a:lnTo>
                  <a:lnTo>
                    <a:pt x="60" y="0"/>
                  </a:lnTo>
                  <a:lnTo>
                    <a:pt x="95" y="0"/>
                  </a:lnTo>
                  <a:lnTo>
                    <a:pt x="87" y="0"/>
                  </a:lnTo>
                  <a:lnTo>
                    <a:pt x="113" y="0"/>
                  </a:lnTo>
                  <a:lnTo>
                    <a:pt x="126" y="232"/>
                  </a:lnTo>
                  <a:lnTo>
                    <a:pt x="153" y="232"/>
                  </a:lnTo>
                  <a:lnTo>
                    <a:pt x="179" y="232"/>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5" name="Line 48"/>
            <p:cNvSpPr>
              <a:spLocks noChangeShapeType="1"/>
            </p:cNvSpPr>
            <p:nvPr/>
          </p:nvSpPr>
          <p:spPr bwMode="auto">
            <a:xfrm>
              <a:off x="3003" y="2982"/>
              <a:ext cx="0" cy="199"/>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6" name="Line 49"/>
            <p:cNvSpPr>
              <a:spLocks noChangeShapeType="1"/>
            </p:cNvSpPr>
            <p:nvPr/>
          </p:nvSpPr>
          <p:spPr bwMode="auto">
            <a:xfrm>
              <a:off x="3061" y="2937"/>
              <a:ext cx="0" cy="28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7" name="Line 50"/>
            <p:cNvSpPr>
              <a:spLocks noChangeShapeType="1"/>
            </p:cNvSpPr>
            <p:nvPr/>
          </p:nvSpPr>
          <p:spPr bwMode="auto">
            <a:xfrm>
              <a:off x="3077" y="2971"/>
              <a:ext cx="5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8" name="Line 51"/>
            <p:cNvSpPr>
              <a:spLocks noChangeShapeType="1"/>
            </p:cNvSpPr>
            <p:nvPr/>
          </p:nvSpPr>
          <p:spPr bwMode="auto">
            <a:xfrm>
              <a:off x="3077" y="3188"/>
              <a:ext cx="56"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9" name="Line 52"/>
            <p:cNvSpPr>
              <a:spLocks noChangeShapeType="1"/>
            </p:cNvSpPr>
            <p:nvPr/>
          </p:nvSpPr>
          <p:spPr bwMode="auto">
            <a:xfrm flipH="1">
              <a:off x="2856" y="3082"/>
              <a:ext cx="159"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0" name="Line 53"/>
            <p:cNvSpPr>
              <a:spLocks noChangeShapeType="1"/>
            </p:cNvSpPr>
            <p:nvPr/>
          </p:nvSpPr>
          <p:spPr bwMode="auto">
            <a:xfrm flipV="1">
              <a:off x="3149" y="2903"/>
              <a:ext cx="0" cy="71"/>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1" name="Line 54"/>
            <p:cNvSpPr>
              <a:spLocks noChangeShapeType="1"/>
            </p:cNvSpPr>
            <p:nvPr/>
          </p:nvSpPr>
          <p:spPr bwMode="auto">
            <a:xfrm flipV="1">
              <a:off x="3154" y="3177"/>
              <a:ext cx="0" cy="7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2" name="Freeform 55"/>
            <p:cNvSpPr>
              <a:spLocks/>
            </p:cNvSpPr>
            <p:nvPr/>
          </p:nvSpPr>
          <p:spPr bwMode="auto">
            <a:xfrm>
              <a:off x="2909" y="1881"/>
              <a:ext cx="232" cy="314"/>
            </a:xfrm>
            <a:custGeom>
              <a:avLst/>
              <a:gdLst>
                <a:gd name="T0" fmla="*/ 231 w 232"/>
                <a:gd name="T1" fmla="*/ 159 h 314"/>
                <a:gd name="T2" fmla="*/ 0 w 232"/>
                <a:gd name="T3" fmla="*/ 313 h 314"/>
                <a:gd name="T4" fmla="*/ 0 w 232"/>
                <a:gd name="T5" fmla="*/ 254 h 314"/>
                <a:gd name="T6" fmla="*/ 1 w 232"/>
                <a:gd name="T7" fmla="*/ 59 h 314"/>
                <a:gd name="T8" fmla="*/ 1 w 232"/>
                <a:gd name="T9" fmla="*/ 0 h 314"/>
                <a:gd name="T10" fmla="*/ 231 w 232"/>
                <a:gd name="T11" fmla="*/ 159 h 314"/>
                <a:gd name="T12" fmla="*/ 231 w 232"/>
                <a:gd name="T13" fmla="*/ 159 h 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314">
                  <a:moveTo>
                    <a:pt x="231" y="159"/>
                  </a:moveTo>
                  <a:lnTo>
                    <a:pt x="0" y="313"/>
                  </a:lnTo>
                  <a:lnTo>
                    <a:pt x="0" y="254"/>
                  </a:lnTo>
                  <a:lnTo>
                    <a:pt x="1" y="59"/>
                  </a:lnTo>
                  <a:lnTo>
                    <a:pt x="1" y="0"/>
                  </a:lnTo>
                  <a:lnTo>
                    <a:pt x="231" y="159"/>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3" name="Line 56"/>
            <p:cNvSpPr>
              <a:spLocks noChangeShapeType="1"/>
            </p:cNvSpPr>
            <p:nvPr/>
          </p:nvSpPr>
          <p:spPr bwMode="auto">
            <a:xfrm flipH="1" flipV="1">
              <a:off x="2729" y="2011"/>
              <a:ext cx="180" cy="33"/>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4" name="Line 57"/>
            <p:cNvSpPr>
              <a:spLocks noChangeShapeType="1"/>
            </p:cNvSpPr>
            <p:nvPr/>
          </p:nvSpPr>
          <p:spPr bwMode="auto">
            <a:xfrm flipH="1">
              <a:off x="3203" y="2040"/>
              <a:ext cx="141"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5" name="Oval 58"/>
            <p:cNvSpPr>
              <a:spLocks noChangeArrowheads="1"/>
            </p:cNvSpPr>
            <p:nvPr/>
          </p:nvSpPr>
          <p:spPr bwMode="auto">
            <a:xfrm>
              <a:off x="3148" y="2002"/>
              <a:ext cx="54" cy="92"/>
            </a:xfrm>
            <a:prstGeom prst="ellipse">
              <a:avLst/>
            </a:prstGeom>
            <a:noFill/>
            <a:ln w="508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33" name="Oval 60"/>
          <p:cNvSpPr>
            <a:spLocks noChangeArrowheads="1"/>
          </p:cNvSpPr>
          <p:nvPr/>
        </p:nvSpPr>
        <p:spPr bwMode="auto">
          <a:xfrm>
            <a:off x="4910139" y="3148014"/>
            <a:ext cx="58737" cy="79375"/>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174" tIns="39875" rIns="81174" bIns="39875" anchor="ctr"/>
          <a:lstStyle/>
          <a:p>
            <a:pPr algn="ctr" defTabSz="820738"/>
            <a:r>
              <a:rPr lang="en-US" sz="3800" b="0">
                <a:latin typeface="Times New Roman" pitchFamily="18" charset="0"/>
              </a:rPr>
              <a:t> </a:t>
            </a:r>
          </a:p>
        </p:txBody>
      </p:sp>
      <p:sp>
        <p:nvSpPr>
          <p:cNvPr id="12334" name="Line 61"/>
          <p:cNvSpPr>
            <a:spLocks noChangeShapeType="1"/>
          </p:cNvSpPr>
          <p:nvPr/>
        </p:nvSpPr>
        <p:spPr bwMode="auto">
          <a:xfrm flipH="1">
            <a:off x="2419350" y="3303588"/>
            <a:ext cx="223838"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5" name="Freeform 62"/>
          <p:cNvSpPr>
            <a:spLocks/>
          </p:cNvSpPr>
          <p:nvPr/>
        </p:nvSpPr>
        <p:spPr bwMode="auto">
          <a:xfrm>
            <a:off x="2274889" y="322738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90" y="94"/>
                </a:lnTo>
                <a:lnTo>
                  <a:pt x="0" y="94"/>
                </a:lnTo>
                <a:lnTo>
                  <a:pt x="0" y="0"/>
                </a:lnTo>
                <a:lnTo>
                  <a:pt x="4" y="0"/>
                </a:lnTo>
                <a:lnTo>
                  <a:pt x="6" y="0"/>
                </a:lnTo>
                <a:lnTo>
                  <a:pt x="3"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6" name="Line 63"/>
          <p:cNvSpPr>
            <a:spLocks noChangeShapeType="1"/>
          </p:cNvSpPr>
          <p:nvPr/>
        </p:nvSpPr>
        <p:spPr bwMode="auto">
          <a:xfrm flipH="1">
            <a:off x="2417764" y="3802063"/>
            <a:ext cx="2254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7" name="Freeform 64"/>
          <p:cNvSpPr>
            <a:spLocks/>
          </p:cNvSpPr>
          <p:nvPr/>
        </p:nvSpPr>
        <p:spPr bwMode="auto">
          <a:xfrm>
            <a:off x="2273300" y="3722689"/>
            <a:ext cx="173038" cy="136525"/>
          </a:xfrm>
          <a:custGeom>
            <a:avLst/>
            <a:gdLst>
              <a:gd name="T0" fmla="*/ 2147483647 w 120"/>
              <a:gd name="T1" fmla="*/ 0 h 97"/>
              <a:gd name="T2" fmla="*/ 2147483647 w 120"/>
              <a:gd name="T3" fmla="*/ 0 h 97"/>
              <a:gd name="T4" fmla="*/ 2147483647 w 120"/>
              <a:gd name="T5" fmla="*/ 2147483647 h 97"/>
              <a:gd name="T6" fmla="*/ 2147483647 w 120"/>
              <a:gd name="T7" fmla="*/ 2147483647 h 97"/>
              <a:gd name="T8" fmla="*/ 0 w 120"/>
              <a:gd name="T9" fmla="*/ 2147483647 h 97"/>
              <a:gd name="T10" fmla="*/ 0 w 120"/>
              <a:gd name="T11" fmla="*/ 0 h 97"/>
              <a:gd name="T12" fmla="*/ 2147483647 w 120"/>
              <a:gd name="T13" fmla="*/ 0 h 97"/>
              <a:gd name="T14" fmla="*/ 2147483647 w 120"/>
              <a:gd name="T15" fmla="*/ 0 h 97"/>
              <a:gd name="T16" fmla="*/ 2147483647 w 120"/>
              <a:gd name="T17" fmla="*/ 0 h 97"/>
              <a:gd name="T18" fmla="*/ 2147483647 w 12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7">
                <a:moveTo>
                  <a:pt x="2" y="0"/>
                </a:moveTo>
                <a:lnTo>
                  <a:pt x="92" y="0"/>
                </a:lnTo>
                <a:lnTo>
                  <a:pt x="119" y="52"/>
                </a:lnTo>
                <a:lnTo>
                  <a:pt x="90" y="96"/>
                </a:lnTo>
                <a:lnTo>
                  <a:pt x="0" y="96"/>
                </a:lnTo>
                <a:lnTo>
                  <a:pt x="0" y="0"/>
                </a:lnTo>
                <a:lnTo>
                  <a:pt x="4" y="0"/>
                </a:lnTo>
                <a:lnTo>
                  <a:pt x="6" y="0"/>
                </a:lnTo>
                <a:lnTo>
                  <a:pt x="2"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Rectangle 65"/>
          <p:cNvSpPr>
            <a:spLocks noChangeArrowheads="1"/>
          </p:cNvSpPr>
          <p:nvPr/>
        </p:nvSpPr>
        <p:spPr bwMode="auto">
          <a:xfrm>
            <a:off x="9698039" y="4303714"/>
            <a:ext cx="2174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1</a:t>
            </a:r>
          </a:p>
        </p:txBody>
      </p:sp>
      <p:sp>
        <p:nvSpPr>
          <p:cNvPr id="12339" name="Rectangle 66"/>
          <p:cNvSpPr>
            <a:spLocks noChangeArrowheads="1"/>
          </p:cNvSpPr>
          <p:nvPr/>
        </p:nvSpPr>
        <p:spPr bwMode="auto">
          <a:xfrm>
            <a:off x="9698039" y="268922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2</a:t>
            </a:r>
          </a:p>
        </p:txBody>
      </p:sp>
      <p:sp>
        <p:nvSpPr>
          <p:cNvPr id="12340" name="Rectangle 67"/>
          <p:cNvSpPr>
            <a:spLocks noChangeArrowheads="1"/>
          </p:cNvSpPr>
          <p:nvPr/>
        </p:nvSpPr>
        <p:spPr bwMode="auto">
          <a:xfrm>
            <a:off x="9698039" y="3495676"/>
            <a:ext cx="219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3</a:t>
            </a:r>
          </a:p>
        </p:txBody>
      </p:sp>
      <p:sp>
        <p:nvSpPr>
          <p:cNvPr id="12341" name="Rectangle 68"/>
          <p:cNvSpPr>
            <a:spLocks noChangeArrowheads="1"/>
          </p:cNvSpPr>
          <p:nvPr/>
        </p:nvSpPr>
        <p:spPr bwMode="auto">
          <a:xfrm>
            <a:off x="9698039" y="2017713"/>
            <a:ext cx="21748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4</a:t>
            </a:r>
          </a:p>
        </p:txBody>
      </p:sp>
      <p:sp>
        <p:nvSpPr>
          <p:cNvPr id="12342" name="Rectangle 69"/>
          <p:cNvSpPr>
            <a:spLocks noChangeArrowheads="1"/>
          </p:cNvSpPr>
          <p:nvPr/>
        </p:nvSpPr>
        <p:spPr bwMode="auto">
          <a:xfrm>
            <a:off x="2659064" y="2555876"/>
            <a:ext cx="1628775" cy="1546225"/>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3" name="Rectangle 70"/>
          <p:cNvSpPr>
            <a:spLocks noChangeArrowheads="1"/>
          </p:cNvSpPr>
          <p:nvPr/>
        </p:nvSpPr>
        <p:spPr bwMode="auto">
          <a:xfrm>
            <a:off x="5365750" y="2036763"/>
            <a:ext cx="1004888" cy="1117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4" name="Rectangle 71"/>
          <p:cNvSpPr>
            <a:spLocks noChangeArrowheads="1"/>
          </p:cNvSpPr>
          <p:nvPr/>
        </p:nvSpPr>
        <p:spPr bwMode="auto">
          <a:xfrm>
            <a:off x="5373689" y="3459163"/>
            <a:ext cx="1004887" cy="1117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5" name="Rectangle 72"/>
          <p:cNvSpPr>
            <a:spLocks noChangeArrowheads="1"/>
          </p:cNvSpPr>
          <p:nvPr/>
        </p:nvSpPr>
        <p:spPr bwMode="auto">
          <a:xfrm>
            <a:off x="5264150" y="5041900"/>
            <a:ext cx="977900" cy="668338"/>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6" name="Rectangle 75"/>
          <p:cNvSpPr>
            <a:spLocks noChangeArrowheads="1"/>
          </p:cNvSpPr>
          <p:nvPr/>
        </p:nvSpPr>
        <p:spPr bwMode="auto">
          <a:xfrm>
            <a:off x="4156076" y="11430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images must be clearly labeled</a:t>
            </a:r>
            <a:endParaRPr lang="en-US" b="0" i="1">
              <a:latin typeface="Comic Sans MS" pitchFamily="66" charset="0"/>
            </a:endParaRPr>
          </a:p>
        </p:txBody>
      </p:sp>
      <p:sp>
        <p:nvSpPr>
          <p:cNvPr id="12347" name="AutoShape 76"/>
          <p:cNvSpPr>
            <a:spLocks noChangeArrowheads="1"/>
          </p:cNvSpPr>
          <p:nvPr/>
        </p:nvSpPr>
        <p:spPr bwMode="auto">
          <a:xfrm flipH="1">
            <a:off x="8520114" y="4437063"/>
            <a:ext cx="1108075" cy="201612"/>
          </a:xfrm>
          <a:prstGeom prst="rightArrow">
            <a:avLst>
              <a:gd name="adj1" fmla="val 50000"/>
              <a:gd name="adj2" fmla="val 137402"/>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8" name="AutoShape 77"/>
          <p:cNvSpPr>
            <a:spLocks noChangeArrowheads="1"/>
          </p:cNvSpPr>
          <p:nvPr/>
        </p:nvSpPr>
        <p:spPr bwMode="auto">
          <a:xfrm flipH="1">
            <a:off x="8589964" y="2352676"/>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9" name="AutoShape 78"/>
          <p:cNvSpPr>
            <a:spLocks noChangeArrowheads="1"/>
          </p:cNvSpPr>
          <p:nvPr/>
        </p:nvSpPr>
        <p:spPr bwMode="auto">
          <a:xfrm flipH="1">
            <a:off x="8659814" y="3092451"/>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0" name="AutoShape 79"/>
          <p:cNvSpPr>
            <a:spLocks noChangeArrowheads="1"/>
          </p:cNvSpPr>
          <p:nvPr/>
        </p:nvSpPr>
        <p:spPr bwMode="auto">
          <a:xfrm flipH="1">
            <a:off x="7620000" y="3832226"/>
            <a:ext cx="2078038" cy="233363"/>
          </a:xfrm>
          <a:prstGeom prst="rightArrow">
            <a:avLst>
              <a:gd name="adj1" fmla="val 50000"/>
              <a:gd name="adj2" fmla="val 222619"/>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C5114F2C-91AF-4544-BC0E-871D7AC5245A}" type="slidenum">
              <a:rPr lang="en-US" sz="1300"/>
              <a:pPr/>
              <a:t>11</a:t>
            </a:fld>
            <a:endParaRPr lang="en-US" sz="1300"/>
          </a:p>
        </p:txBody>
      </p:sp>
      <p:sp>
        <p:nvSpPr>
          <p:cNvPr id="13315" name="Rectangle 4"/>
          <p:cNvSpPr>
            <a:spLocks noGrp="1" noChangeArrowheads="1"/>
          </p:cNvSpPr>
          <p:nvPr>
            <p:ph type="title"/>
          </p:nvPr>
        </p:nvSpPr>
        <p:spPr/>
        <p:txBody>
          <a:bodyPr/>
          <a:lstStyle/>
          <a:p>
            <a:r>
              <a:rPr lang="en-US"/>
              <a:t>Preparing Figures</a:t>
            </a:r>
          </a:p>
        </p:txBody>
      </p:sp>
      <p:sp>
        <p:nvSpPr>
          <p:cNvPr id="13316" name="Rectangle 5"/>
          <p:cNvSpPr>
            <a:spLocks noGrp="1" noChangeArrowheads="1"/>
          </p:cNvSpPr>
          <p:nvPr>
            <p:ph type="body" sz="half" idx="1"/>
          </p:nvPr>
        </p:nvSpPr>
        <p:spPr>
          <a:xfrm>
            <a:off x="457200" y="1411288"/>
            <a:ext cx="5556251" cy="4908550"/>
          </a:xfrm>
        </p:spPr>
        <p:txBody>
          <a:bodyPr/>
          <a:lstStyle/>
          <a:p>
            <a:r>
              <a:rPr lang="en-US" sz="2500" dirty="0"/>
              <a:t>Figures must be large and easy to read</a:t>
            </a:r>
          </a:p>
          <a:p>
            <a:r>
              <a:rPr lang="en-US" sz="2500" dirty="0"/>
              <a:t>Figures must take up at least 25% of the slide</a:t>
            </a:r>
          </a:p>
          <a:p>
            <a:r>
              <a:rPr lang="en-US" sz="2500" dirty="0"/>
              <a:t>Labeling within a figure must comply with presentation font guidelines (18 </a:t>
            </a:r>
            <a:r>
              <a:rPr lang="en-US" sz="2500" dirty="0" err="1"/>
              <a:t>pt</a:t>
            </a:r>
            <a:r>
              <a:rPr lang="en-US" sz="2500" dirty="0"/>
              <a:t> minimum)</a:t>
            </a:r>
          </a:p>
        </p:txBody>
      </p:sp>
      <p:pic>
        <p:nvPicPr>
          <p:cNvPr id="13317" name="Picture 9" descr="guide_0"/>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019800" y="1676401"/>
            <a:ext cx="4572000" cy="378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12"/>
          <p:cNvSpPr>
            <a:spLocks noChangeArrowheads="1"/>
          </p:cNvSpPr>
          <p:nvPr/>
        </p:nvSpPr>
        <p:spPr bwMode="auto">
          <a:xfrm>
            <a:off x="4953001" y="59436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rgbClr val="CC0000"/>
                </a:solidFill>
                <a:latin typeface="Comic Sans MS" pitchFamily="66" charset="0"/>
              </a:rPr>
              <a:t>An example of a properly sized figure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D0F21E4D-217C-4834-BDD6-E36DB3CF48E8}" type="slidenum">
              <a:rPr lang="en-US" sz="1300"/>
              <a:pPr/>
              <a:t>12</a:t>
            </a:fld>
            <a:endParaRPr lang="en-US" sz="1300"/>
          </a:p>
        </p:txBody>
      </p:sp>
      <p:sp>
        <p:nvSpPr>
          <p:cNvPr id="14339" name="Rectangle 2"/>
          <p:cNvSpPr>
            <a:spLocks noGrp="1" noChangeArrowheads="1"/>
          </p:cNvSpPr>
          <p:nvPr>
            <p:ph type="title"/>
          </p:nvPr>
        </p:nvSpPr>
        <p:spPr/>
        <p:txBody>
          <a:bodyPr/>
          <a:lstStyle/>
          <a:p>
            <a:r>
              <a:rPr lang="en-US"/>
              <a:t>Preparing Figures</a:t>
            </a:r>
          </a:p>
        </p:txBody>
      </p:sp>
      <p:sp>
        <p:nvSpPr>
          <p:cNvPr id="14340" name="Rectangle 3"/>
          <p:cNvSpPr>
            <a:spLocks noGrp="1" noChangeArrowheads="1"/>
          </p:cNvSpPr>
          <p:nvPr>
            <p:ph type="body" sz="half" idx="1"/>
          </p:nvPr>
        </p:nvSpPr>
        <p:spPr>
          <a:xfrm>
            <a:off x="228600" y="1411288"/>
            <a:ext cx="5784851" cy="4908550"/>
          </a:xfrm>
        </p:spPr>
        <p:txBody>
          <a:bodyPr/>
          <a:lstStyle/>
          <a:p>
            <a:r>
              <a:rPr lang="en-US" sz="2500" dirty="0"/>
              <a:t>Text in figures must be considered carefully</a:t>
            </a:r>
          </a:p>
          <a:p>
            <a:r>
              <a:rPr lang="en-US" sz="2500" dirty="0"/>
              <a:t>The example at the right is illegible</a:t>
            </a:r>
          </a:p>
          <a:p>
            <a:r>
              <a:rPr lang="en-US" sz="2500" dirty="0"/>
              <a:t>The figure itself is too small and of little value to audience members</a:t>
            </a:r>
          </a:p>
          <a:p>
            <a:endParaRPr lang="en-US" sz="2500" dirty="0"/>
          </a:p>
          <a:p>
            <a:endParaRPr lang="en-US" sz="2500" dirty="0"/>
          </a:p>
        </p:txBody>
      </p:sp>
      <p:sp>
        <p:nvSpPr>
          <p:cNvPr id="14341" name="Rectangle 5"/>
          <p:cNvSpPr>
            <a:spLocks noChangeArrowheads="1"/>
          </p:cNvSpPr>
          <p:nvPr/>
        </p:nvSpPr>
        <p:spPr bwMode="auto">
          <a:xfrm>
            <a:off x="5257801" y="5410200"/>
            <a:ext cx="5160963" cy="109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30" tIns="41015" rIns="82030" bIns="41015">
            <a:spAutoFit/>
          </a:bodyPr>
          <a:lstStyle/>
          <a:p>
            <a:pPr defTabSz="820738"/>
            <a:r>
              <a:rPr lang="en-US" b="0" i="1" dirty="0">
                <a:solidFill>
                  <a:srgbClr val="CC0000"/>
                </a:solidFill>
                <a:latin typeface="+mj-lt"/>
              </a:rPr>
              <a:t>An example of a poorly sized figure, </a:t>
            </a:r>
            <a:r>
              <a:rPr lang="en-US" b="0" i="1" u="sng" dirty="0">
                <a:solidFill>
                  <a:srgbClr val="CC0000"/>
                </a:solidFill>
                <a:latin typeface="+mj-lt"/>
              </a:rPr>
              <a:t>if you expect the audience to read</a:t>
            </a:r>
            <a:br>
              <a:rPr lang="en-US" b="0" i="1" u="sng" dirty="0">
                <a:solidFill>
                  <a:srgbClr val="CC0000"/>
                </a:solidFill>
                <a:latin typeface="+mj-lt"/>
              </a:rPr>
            </a:br>
            <a:r>
              <a:rPr lang="en-US" b="0" i="1" u="sng" dirty="0">
                <a:solidFill>
                  <a:srgbClr val="CC0000"/>
                </a:solidFill>
                <a:latin typeface="+mj-lt"/>
              </a:rPr>
              <a:t>data in the figure</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63490" y="1371600"/>
            <a:ext cx="3766242" cy="3962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A9E6776-6204-44BA-8691-EDD520E0CE89}" type="slidenum">
              <a:rPr lang="en-US" sz="1300"/>
              <a:pPr/>
              <a:t>13</a:t>
            </a:fld>
            <a:endParaRPr lang="en-US" sz="1300"/>
          </a:p>
        </p:txBody>
      </p:sp>
      <p:sp>
        <p:nvSpPr>
          <p:cNvPr id="15363" name="Rectangle 41"/>
          <p:cNvSpPr>
            <a:spLocks noGrp="1" noChangeArrowheads="1"/>
          </p:cNvSpPr>
          <p:nvPr>
            <p:ph type="title"/>
          </p:nvPr>
        </p:nvSpPr>
        <p:spPr/>
        <p:txBody>
          <a:bodyPr/>
          <a:lstStyle/>
          <a:p>
            <a:r>
              <a:rPr lang="en-US"/>
              <a:t>Animation/Video</a:t>
            </a:r>
          </a:p>
        </p:txBody>
      </p:sp>
      <p:sp>
        <p:nvSpPr>
          <p:cNvPr id="15364" name="Rectangle 42"/>
          <p:cNvSpPr>
            <a:spLocks noGrp="1" noChangeArrowheads="1"/>
          </p:cNvSpPr>
          <p:nvPr>
            <p:ph type="body" idx="1"/>
          </p:nvPr>
        </p:nvSpPr>
        <p:spPr>
          <a:xfrm>
            <a:off x="304800" y="1239838"/>
            <a:ext cx="11353800" cy="5253038"/>
          </a:xfrm>
        </p:spPr>
        <p:txBody>
          <a:bodyPr/>
          <a:lstStyle/>
          <a:p>
            <a:pPr>
              <a:lnSpc>
                <a:spcPct val="90000"/>
              </a:lnSpc>
            </a:pPr>
            <a:r>
              <a:rPr lang="en-US" sz="2800" dirty="0"/>
              <a:t>Animation/Video can be used for clearly conveying technical information</a:t>
            </a:r>
          </a:p>
          <a:p>
            <a:pPr lvl="1">
              <a:lnSpc>
                <a:spcPct val="90000"/>
              </a:lnSpc>
            </a:pPr>
            <a:r>
              <a:rPr lang="en-US" sz="2400" dirty="0"/>
              <a:t>Animation and Video will be approved by the A/V chair based on the importance for conveying technical content</a:t>
            </a:r>
          </a:p>
          <a:p>
            <a:pPr>
              <a:lnSpc>
                <a:spcPct val="90000"/>
              </a:lnSpc>
            </a:pPr>
            <a:r>
              <a:rPr lang="en-US" sz="2800" dirty="0"/>
              <a:t>Animation/Video used must be compatible with PowerPoint</a:t>
            </a:r>
          </a:p>
          <a:p>
            <a:pPr lvl="1">
              <a:lnSpc>
                <a:spcPct val="90000"/>
              </a:lnSpc>
            </a:pPr>
            <a:r>
              <a:rPr lang="en-US" sz="2400" dirty="0"/>
              <a:t>Cannot exit presentation to play animation/video</a:t>
            </a:r>
          </a:p>
          <a:p>
            <a:pPr lvl="2">
              <a:lnSpc>
                <a:spcPct val="90000"/>
              </a:lnSpc>
            </a:pPr>
            <a:r>
              <a:rPr lang="en-US" dirty="0"/>
              <a:t>Embedding the video files into a presentation is preferred</a:t>
            </a:r>
          </a:p>
          <a:p>
            <a:pPr lvl="2">
              <a:lnSpc>
                <a:spcPct val="90000"/>
              </a:lnSpc>
            </a:pPr>
            <a:r>
              <a:rPr lang="en-US" dirty="0"/>
              <a:t>If it is not possible to embed the video files in the presentation, the video file should send with the presentation for easy linking</a:t>
            </a:r>
          </a:p>
          <a:p>
            <a:pPr lvl="2">
              <a:lnSpc>
                <a:spcPct val="90000"/>
              </a:lnSpc>
            </a:pPr>
            <a:r>
              <a:rPr lang="en-US" dirty="0"/>
              <a:t>.mpg or .</a:t>
            </a:r>
            <a:r>
              <a:rPr lang="en-US" dirty="0" err="1"/>
              <a:t>avi</a:t>
            </a:r>
            <a:r>
              <a:rPr lang="en-US" dirty="0"/>
              <a:t> format only</a:t>
            </a:r>
          </a:p>
        </p:txBody>
      </p:sp>
    </p:spTree>
    <p:extLst>
      <p:ext uri="{BB962C8B-B14F-4D97-AF65-F5344CB8AC3E}">
        <p14:creationId xmlns:p14="http://schemas.microsoft.com/office/powerpoint/2010/main" val="39135997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A9E6776-6204-44BA-8691-EDD520E0CE89}" type="slidenum">
              <a:rPr lang="en-US" sz="1300"/>
              <a:pPr/>
              <a:t>14</a:t>
            </a:fld>
            <a:endParaRPr lang="en-US" sz="1300"/>
          </a:p>
        </p:txBody>
      </p:sp>
      <p:sp>
        <p:nvSpPr>
          <p:cNvPr id="15363" name="Rectangle 41"/>
          <p:cNvSpPr>
            <a:spLocks noGrp="1" noChangeArrowheads="1"/>
          </p:cNvSpPr>
          <p:nvPr>
            <p:ph type="title"/>
          </p:nvPr>
        </p:nvSpPr>
        <p:spPr/>
        <p:txBody>
          <a:bodyPr/>
          <a:lstStyle/>
          <a:p>
            <a:r>
              <a:rPr lang="en-US" dirty="0"/>
              <a:t>Presentation Review Processes</a:t>
            </a:r>
          </a:p>
        </p:txBody>
      </p:sp>
      <p:sp>
        <p:nvSpPr>
          <p:cNvPr id="15364" name="Rectangle 42"/>
          <p:cNvSpPr>
            <a:spLocks noGrp="1" noChangeArrowheads="1"/>
          </p:cNvSpPr>
          <p:nvPr>
            <p:ph type="body" idx="1"/>
          </p:nvPr>
        </p:nvSpPr>
        <p:spPr>
          <a:xfrm>
            <a:off x="304800" y="1524000"/>
            <a:ext cx="11658599" cy="5065713"/>
          </a:xfrm>
        </p:spPr>
        <p:txBody>
          <a:bodyPr/>
          <a:lstStyle/>
          <a:p>
            <a:pPr>
              <a:lnSpc>
                <a:spcPct val="90000"/>
              </a:lnSpc>
            </a:pPr>
            <a:r>
              <a:rPr lang="en-US" sz="2400" dirty="0"/>
              <a:t>Presentation slides will go through two steps of review in </a:t>
            </a:r>
            <a:r>
              <a:rPr lang="en-US" sz="2400" dirty="0" err="1"/>
              <a:t>Confex</a:t>
            </a:r>
            <a:endParaRPr lang="en-US" sz="2400" dirty="0"/>
          </a:p>
          <a:p>
            <a:pPr>
              <a:lnSpc>
                <a:spcPct val="90000"/>
              </a:lnSpc>
            </a:pPr>
            <a:endParaRPr lang="en-US" sz="2400" dirty="0"/>
          </a:p>
          <a:p>
            <a:pPr>
              <a:lnSpc>
                <a:spcPct val="90000"/>
              </a:lnSpc>
            </a:pPr>
            <a:r>
              <a:rPr lang="en-US" sz="2400" dirty="0"/>
              <a:t>The first review will be done by assigned mentor(s)/session chair/co-chair. This review will focus on technical contents and A/V formats too</a:t>
            </a:r>
          </a:p>
          <a:p>
            <a:pPr>
              <a:lnSpc>
                <a:spcPct val="90000"/>
              </a:lnSpc>
            </a:pPr>
            <a:endParaRPr lang="en-US" sz="2400" dirty="0"/>
          </a:p>
          <a:p>
            <a:pPr>
              <a:lnSpc>
                <a:spcPct val="90000"/>
              </a:lnSpc>
            </a:pPr>
            <a:r>
              <a:rPr lang="en-US" sz="2400" dirty="0"/>
              <a:t>If revision required, mentors will send the presentations to the bucket of Revisions Required</a:t>
            </a:r>
          </a:p>
          <a:p>
            <a:pPr>
              <a:lnSpc>
                <a:spcPct val="90000"/>
              </a:lnSpc>
            </a:pPr>
            <a:endParaRPr lang="en-US" sz="2400" dirty="0"/>
          </a:p>
          <a:p>
            <a:pPr>
              <a:lnSpc>
                <a:spcPct val="90000"/>
              </a:lnSpc>
            </a:pPr>
            <a:r>
              <a:rPr lang="en-US" sz="2400" dirty="0"/>
              <a:t>If technical content is approved, session chair/co-chair will send the presentation to the bucket of A/V Review only</a:t>
            </a:r>
          </a:p>
          <a:p>
            <a:pPr>
              <a:lnSpc>
                <a:spcPct val="90000"/>
              </a:lnSpc>
            </a:pPr>
            <a:endParaRPr lang="en-US" sz="2400" dirty="0"/>
          </a:p>
          <a:p>
            <a:pPr>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16789473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A9E6776-6204-44BA-8691-EDD520E0CE89}" type="slidenum">
              <a:rPr lang="en-US" sz="1300"/>
              <a:pPr/>
              <a:t>15</a:t>
            </a:fld>
            <a:endParaRPr lang="en-US" sz="1300"/>
          </a:p>
        </p:txBody>
      </p:sp>
      <p:sp>
        <p:nvSpPr>
          <p:cNvPr id="15363" name="Rectangle 41"/>
          <p:cNvSpPr>
            <a:spLocks noGrp="1" noChangeArrowheads="1"/>
          </p:cNvSpPr>
          <p:nvPr>
            <p:ph type="title"/>
          </p:nvPr>
        </p:nvSpPr>
        <p:spPr/>
        <p:txBody>
          <a:bodyPr/>
          <a:lstStyle/>
          <a:p>
            <a:r>
              <a:rPr lang="en-US" dirty="0"/>
              <a:t>Presentation Review Processes</a:t>
            </a:r>
          </a:p>
        </p:txBody>
      </p:sp>
      <p:sp>
        <p:nvSpPr>
          <p:cNvPr id="15364" name="Rectangle 42"/>
          <p:cNvSpPr>
            <a:spLocks noGrp="1" noChangeArrowheads="1"/>
          </p:cNvSpPr>
          <p:nvPr>
            <p:ph type="body" idx="1"/>
          </p:nvPr>
        </p:nvSpPr>
        <p:spPr>
          <a:xfrm>
            <a:off x="304800" y="1295400"/>
            <a:ext cx="11506199" cy="5024438"/>
          </a:xfrm>
        </p:spPr>
        <p:txBody>
          <a:bodyPr/>
          <a:lstStyle/>
          <a:p>
            <a:pPr>
              <a:lnSpc>
                <a:spcPct val="90000"/>
              </a:lnSpc>
            </a:pPr>
            <a:r>
              <a:rPr lang="en-US" sz="2400" dirty="0"/>
              <a:t>Then A/V chairs will review the A/V formats of the presentation again</a:t>
            </a:r>
          </a:p>
          <a:p>
            <a:pPr>
              <a:lnSpc>
                <a:spcPct val="90000"/>
              </a:lnSpc>
            </a:pPr>
            <a:endParaRPr lang="en-US" sz="2400" dirty="0"/>
          </a:p>
          <a:p>
            <a:pPr>
              <a:lnSpc>
                <a:spcPct val="90000"/>
              </a:lnSpc>
            </a:pPr>
            <a:r>
              <a:rPr lang="en-US" sz="2400" dirty="0"/>
              <a:t>If A/V formats are not satisfactory, A/V chairs will send the presentation to the bucket of A/V format change required</a:t>
            </a:r>
          </a:p>
          <a:p>
            <a:pPr>
              <a:lnSpc>
                <a:spcPct val="90000"/>
              </a:lnSpc>
            </a:pPr>
            <a:endParaRPr lang="en-US" sz="2400" dirty="0"/>
          </a:p>
          <a:p>
            <a:pPr>
              <a:lnSpc>
                <a:spcPct val="90000"/>
              </a:lnSpc>
            </a:pPr>
            <a:r>
              <a:rPr lang="en-US" sz="2400" dirty="0"/>
              <a:t>Authors make A/V format changes accordingly and send the presentation to the bucket of A/V format change Uploads</a:t>
            </a:r>
          </a:p>
          <a:p>
            <a:pPr>
              <a:lnSpc>
                <a:spcPct val="90000"/>
              </a:lnSpc>
            </a:pPr>
            <a:endParaRPr lang="en-US" sz="2400" dirty="0"/>
          </a:p>
          <a:p>
            <a:pPr>
              <a:lnSpc>
                <a:spcPct val="90000"/>
              </a:lnSpc>
            </a:pPr>
            <a:r>
              <a:rPr lang="en-US" sz="2400" dirty="0"/>
              <a:t>A/V chairs review the presentations in the bucket of A/V format change Uploads again and send to final approved if satisfactory</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7B05EC33-3AF3-47B9-8CC8-519A509BB54E}" type="slidenum">
              <a:rPr lang="en-US" sz="1300"/>
              <a:pPr/>
              <a:t>16</a:t>
            </a:fld>
            <a:endParaRPr lang="en-US" sz="1300"/>
          </a:p>
        </p:txBody>
      </p:sp>
      <p:sp>
        <p:nvSpPr>
          <p:cNvPr id="22531" name="Rectangle 7"/>
          <p:cNvSpPr>
            <a:spLocks noGrp="1" noChangeArrowheads="1"/>
          </p:cNvSpPr>
          <p:nvPr>
            <p:ph type="title"/>
          </p:nvPr>
        </p:nvSpPr>
        <p:spPr/>
        <p:txBody>
          <a:bodyPr/>
          <a:lstStyle/>
          <a:p>
            <a:r>
              <a:rPr lang="en-US"/>
              <a:t>Exceptions/Revisions</a:t>
            </a:r>
          </a:p>
        </p:txBody>
      </p:sp>
      <p:sp>
        <p:nvSpPr>
          <p:cNvPr id="22532" name="Rectangle 8"/>
          <p:cNvSpPr>
            <a:spLocks noGrp="1" noChangeArrowheads="1"/>
          </p:cNvSpPr>
          <p:nvPr>
            <p:ph type="body" idx="1"/>
          </p:nvPr>
        </p:nvSpPr>
        <p:spPr>
          <a:xfrm>
            <a:off x="228600" y="1411288"/>
            <a:ext cx="11734800" cy="4908550"/>
          </a:xfrm>
        </p:spPr>
        <p:txBody>
          <a:bodyPr/>
          <a:lstStyle/>
          <a:p>
            <a:pPr>
              <a:lnSpc>
                <a:spcPct val="90000"/>
              </a:lnSpc>
            </a:pPr>
            <a:r>
              <a:rPr lang="en-US" dirty="0"/>
              <a:t>Exceptions to the A/V Standards must be approved by the A/V Chair IN ADVANCE</a:t>
            </a:r>
          </a:p>
          <a:p>
            <a:pPr lvl="1">
              <a:lnSpc>
                <a:spcPct val="90000"/>
              </a:lnSpc>
            </a:pPr>
            <a:r>
              <a:rPr lang="en-US" dirty="0"/>
              <a:t>The standards are meant to ensure high quality presentations that can be seen by everyone attending, not restrict technical expression </a:t>
            </a:r>
          </a:p>
          <a:p>
            <a:pPr lvl="1">
              <a:lnSpc>
                <a:spcPct val="90000"/>
              </a:lnSpc>
            </a:pPr>
            <a:r>
              <a:rPr lang="en-US" dirty="0"/>
              <a:t>Send questions to your paper mentor, session chair or the A/V chair</a:t>
            </a:r>
          </a:p>
          <a:p>
            <a:pPr>
              <a:lnSpc>
                <a:spcPct val="90000"/>
              </a:lnSpc>
            </a:pPr>
            <a:r>
              <a:rPr lang="en-US" dirty="0"/>
              <a:t>NO CORRECTIONS to the presentation files will be allowed after the presentation has been accepted</a:t>
            </a:r>
          </a:p>
          <a:p>
            <a:pPr>
              <a:lnSpc>
                <a:spcPct val="90000"/>
              </a:lnSpc>
            </a:pPr>
            <a:r>
              <a:rPr lang="en-US" dirty="0"/>
              <a:t>NO CORRECTIONS to the presentation files are possible at ISTFA</a:t>
            </a:r>
          </a:p>
        </p:txBody>
      </p:sp>
    </p:spTree>
    <p:extLst>
      <p:ext uri="{BB962C8B-B14F-4D97-AF65-F5344CB8AC3E}">
        <p14:creationId xmlns:p14="http://schemas.microsoft.com/office/powerpoint/2010/main" val="102841316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6A3A3D7-F27B-43C5-A5FB-35CD361225C3}" type="slidenum">
              <a:rPr lang="en-US" sz="1300"/>
              <a:pPr/>
              <a:t>17</a:t>
            </a:fld>
            <a:endParaRPr lang="en-US" sz="1300" dirty="0"/>
          </a:p>
        </p:txBody>
      </p:sp>
      <p:sp>
        <p:nvSpPr>
          <p:cNvPr id="23555" name="Rectangle 2"/>
          <p:cNvSpPr>
            <a:spLocks noGrp="1" noChangeArrowheads="1"/>
          </p:cNvSpPr>
          <p:nvPr>
            <p:ph type="title"/>
          </p:nvPr>
        </p:nvSpPr>
        <p:spPr>
          <a:xfrm>
            <a:off x="2181226" y="134938"/>
            <a:ext cx="7800975" cy="855662"/>
          </a:xfrm>
        </p:spPr>
        <p:txBody>
          <a:bodyPr/>
          <a:lstStyle/>
          <a:p>
            <a:r>
              <a:rPr lang="en-US"/>
              <a:t>Conclusions</a:t>
            </a:r>
          </a:p>
        </p:txBody>
      </p:sp>
      <p:sp>
        <p:nvSpPr>
          <p:cNvPr id="23556" name="Rectangle 3"/>
          <p:cNvSpPr>
            <a:spLocks noGrp="1" noChangeArrowheads="1"/>
          </p:cNvSpPr>
          <p:nvPr>
            <p:ph type="body" idx="1"/>
          </p:nvPr>
        </p:nvSpPr>
        <p:spPr>
          <a:xfrm>
            <a:off x="228600" y="1524000"/>
            <a:ext cx="11582400" cy="4572000"/>
          </a:xfrm>
        </p:spPr>
        <p:txBody>
          <a:bodyPr/>
          <a:lstStyle/>
          <a:p>
            <a:pPr marL="476250" indent="-476250"/>
            <a:r>
              <a:rPr lang="en-US" dirty="0"/>
              <a:t>When preparing your ISTFA PowerPoint presentation, follow the A/V Standards from the start</a:t>
            </a:r>
          </a:p>
          <a:p>
            <a:pPr marL="476250" indent="-476250"/>
            <a:r>
              <a:rPr lang="en-US" dirty="0"/>
              <a:t>Remember: Corrections to the slides will NOT be possible at the Symposium</a:t>
            </a:r>
          </a:p>
          <a:p>
            <a:pPr marL="476250" indent="-476250"/>
            <a:r>
              <a:rPr lang="en-US" dirty="0"/>
              <a:t>Ask questions early in the process to avoid complications.  Contact your session chairs for questions </a:t>
            </a:r>
          </a:p>
          <a:p>
            <a:pPr marL="476250" indent="-476250"/>
            <a:r>
              <a:rPr lang="en-US" dirty="0"/>
              <a:t>We are here to help you make a great presentation. Thank you for your participation and see you at ISTFA 2021</a:t>
            </a:r>
          </a:p>
        </p:txBody>
      </p:sp>
      <p:sp>
        <p:nvSpPr>
          <p:cNvPr id="23557" name="Rectangle 4"/>
          <p:cNvSpPr>
            <a:spLocks noChangeArrowheads="1"/>
          </p:cNvSpPr>
          <p:nvPr/>
        </p:nvSpPr>
        <p:spPr bwMode="auto">
          <a:xfrm>
            <a:off x="3505200" y="762001"/>
            <a:ext cx="6019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400" i="1" dirty="0">
                <a:solidFill>
                  <a:schemeClr val="folHlink"/>
                </a:solidFill>
                <a:latin typeface="+mj-lt"/>
              </a:rPr>
              <a:t>Sample Conclusions Slide (required)</a:t>
            </a:r>
          </a:p>
        </p:txBody>
      </p:sp>
    </p:spTree>
    <p:extLst>
      <p:ext uri="{BB962C8B-B14F-4D97-AF65-F5344CB8AC3E}">
        <p14:creationId xmlns:p14="http://schemas.microsoft.com/office/powerpoint/2010/main" val="213737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6A3A3D7-F27B-43C5-A5FB-35CD361225C3}" type="slidenum">
              <a:rPr lang="en-US" sz="1300"/>
              <a:pPr/>
              <a:t>18</a:t>
            </a:fld>
            <a:endParaRPr lang="en-US" sz="1300"/>
          </a:p>
        </p:txBody>
      </p:sp>
      <p:sp>
        <p:nvSpPr>
          <p:cNvPr id="23556" name="Rectangle 3"/>
          <p:cNvSpPr>
            <a:spLocks noGrp="1" noChangeArrowheads="1"/>
          </p:cNvSpPr>
          <p:nvPr>
            <p:ph type="body" idx="1"/>
          </p:nvPr>
        </p:nvSpPr>
        <p:spPr>
          <a:xfrm>
            <a:off x="4495800" y="2209800"/>
            <a:ext cx="4038600" cy="1066800"/>
          </a:xfrm>
        </p:spPr>
        <p:txBody>
          <a:bodyPr/>
          <a:lstStyle/>
          <a:p>
            <a:pPr marL="0" indent="0">
              <a:buNone/>
            </a:pPr>
            <a:r>
              <a:rPr lang="en-US" sz="4400" dirty="0"/>
              <a:t>Appendices</a:t>
            </a:r>
          </a:p>
        </p:txBody>
      </p:sp>
    </p:spTree>
    <p:extLst>
      <p:ext uri="{BB962C8B-B14F-4D97-AF65-F5344CB8AC3E}">
        <p14:creationId xmlns:p14="http://schemas.microsoft.com/office/powerpoint/2010/main" val="247167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Reducing the File Size</a:t>
            </a:r>
            <a:br>
              <a:rPr lang="en-US"/>
            </a:br>
            <a:r>
              <a:rPr lang="en-US"/>
              <a:t>of your Presentation</a:t>
            </a:r>
            <a:endParaRPr lang="en-US" dirty="0"/>
          </a:p>
        </p:txBody>
      </p:sp>
      <p:sp>
        <p:nvSpPr>
          <p:cNvPr id="3" name="Content Placeholder 2"/>
          <p:cNvSpPr>
            <a:spLocks noGrp="1"/>
          </p:cNvSpPr>
          <p:nvPr>
            <p:ph idx="1"/>
          </p:nvPr>
        </p:nvSpPr>
        <p:spPr>
          <a:xfrm>
            <a:off x="228600" y="1411288"/>
            <a:ext cx="11658600" cy="4908550"/>
          </a:xfrm>
        </p:spPr>
        <p:txBody>
          <a:bodyPr/>
          <a:lstStyle/>
          <a:p>
            <a:r>
              <a:rPr lang="en-US" dirty="0"/>
              <a:t>Smaller file size helps in faster upload and download</a:t>
            </a:r>
          </a:p>
          <a:p>
            <a:r>
              <a:rPr lang="en-US" dirty="0"/>
              <a:t>MS PowerPoint has options to help you</a:t>
            </a:r>
          </a:p>
          <a:p>
            <a:pPr marL="866775" lvl="1" indent="-457200">
              <a:buFont typeface="+mj-lt"/>
              <a:buAutoNum type="arabicPeriod"/>
            </a:pPr>
            <a:r>
              <a:rPr lang="en-US" dirty="0"/>
              <a:t>Delete picture editing data</a:t>
            </a:r>
          </a:p>
          <a:p>
            <a:pPr marL="866775" lvl="1" indent="-457200">
              <a:buFont typeface="+mj-lt"/>
              <a:buAutoNum type="arabicPeriod"/>
            </a:pPr>
            <a:r>
              <a:rPr lang="en-US" dirty="0"/>
              <a:t>Compress figures</a:t>
            </a:r>
          </a:p>
          <a:p>
            <a:r>
              <a:rPr lang="en-US" dirty="0"/>
              <a:t>There are general options entries</a:t>
            </a:r>
          </a:p>
          <a:p>
            <a:pPr lvl="1"/>
            <a:r>
              <a:rPr lang="en-US" dirty="0"/>
              <a:t>Not recommended</a:t>
            </a:r>
          </a:p>
          <a:p>
            <a:r>
              <a:rPr lang="en-US" dirty="0"/>
              <a:t>The options also become accessible when you save the presentation</a:t>
            </a:r>
          </a:p>
        </p:txBody>
      </p:sp>
      <p:sp>
        <p:nvSpPr>
          <p:cNvPr id="4" name="Slide Number Placeholder 3"/>
          <p:cNvSpPr>
            <a:spLocks noGrp="1"/>
          </p:cNvSpPr>
          <p:nvPr>
            <p:ph type="sldNum" sz="quarter" idx="10"/>
          </p:nvPr>
        </p:nvSpPr>
        <p:spPr/>
        <p:txBody>
          <a:bodyPr/>
          <a:lstStyle/>
          <a:p>
            <a:pPr>
              <a:defRPr/>
            </a:pPr>
            <a:fld id="{DE4AB33A-AB1C-4DFC-8B67-2A12D7CFFA66}" type="slidenum">
              <a:rPr lang="en-US" smtClean="0"/>
              <a:pPr>
                <a:defRPr/>
              </a:pPr>
              <a:t>19</a:t>
            </a:fld>
            <a:endParaRPr lang="en-US"/>
          </a:p>
        </p:txBody>
      </p:sp>
    </p:spTree>
    <p:extLst>
      <p:ext uri="{BB962C8B-B14F-4D97-AF65-F5344CB8AC3E}">
        <p14:creationId xmlns:p14="http://schemas.microsoft.com/office/powerpoint/2010/main" val="321298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6BEDFD5B-E3D0-4F44-B98C-DEBFF3895F5E}" type="slidenum">
              <a:rPr lang="en-US" sz="1300"/>
              <a:pPr/>
              <a:t>2</a:t>
            </a:fld>
            <a:endParaRPr lang="en-US" sz="1300"/>
          </a:p>
        </p:txBody>
      </p:sp>
      <p:sp>
        <p:nvSpPr>
          <p:cNvPr id="5123" name="Rectangle 7"/>
          <p:cNvSpPr>
            <a:spLocks noGrp="1" noChangeArrowheads="1"/>
          </p:cNvSpPr>
          <p:nvPr>
            <p:ph type="title"/>
          </p:nvPr>
        </p:nvSpPr>
        <p:spPr>
          <a:xfrm>
            <a:off x="2181226" y="134938"/>
            <a:ext cx="7800975" cy="806450"/>
          </a:xfrm>
        </p:spPr>
        <p:txBody>
          <a:bodyPr/>
          <a:lstStyle/>
          <a:p>
            <a:r>
              <a:rPr lang="en-US" dirty="0"/>
              <a:t>Outline</a:t>
            </a:r>
          </a:p>
        </p:txBody>
      </p:sp>
      <p:sp>
        <p:nvSpPr>
          <p:cNvPr id="5124" name="Rectangle 8"/>
          <p:cNvSpPr>
            <a:spLocks noGrp="1" noChangeArrowheads="1"/>
          </p:cNvSpPr>
          <p:nvPr>
            <p:ph type="body" idx="1"/>
          </p:nvPr>
        </p:nvSpPr>
        <p:spPr>
          <a:xfrm>
            <a:off x="457200" y="1290941"/>
            <a:ext cx="11201400" cy="5567059"/>
          </a:xfrm>
        </p:spPr>
        <p:txBody>
          <a:bodyPr/>
          <a:lstStyle/>
          <a:p>
            <a:r>
              <a:rPr lang="en-US" sz="2400" dirty="0"/>
              <a:t>Introduction</a:t>
            </a:r>
          </a:p>
          <a:p>
            <a:r>
              <a:rPr lang="en-US" sz="2400" dirty="0"/>
              <a:t>Page Layout</a:t>
            </a:r>
          </a:p>
          <a:p>
            <a:r>
              <a:rPr lang="en-US" sz="2400" dirty="0"/>
              <a:t>Slide/Text Formatting</a:t>
            </a:r>
          </a:p>
          <a:p>
            <a:pPr lvl="1"/>
            <a:r>
              <a:rPr lang="en-US" sz="2000" dirty="0"/>
              <a:t>Good example</a:t>
            </a:r>
          </a:p>
          <a:p>
            <a:pPr lvl="1"/>
            <a:r>
              <a:rPr lang="en-US" sz="2000" dirty="0"/>
              <a:t>Bad example</a:t>
            </a:r>
          </a:p>
          <a:p>
            <a:r>
              <a:rPr lang="en-US" sz="2400" dirty="0"/>
              <a:t>Preparing Figures</a:t>
            </a:r>
          </a:p>
          <a:p>
            <a:r>
              <a:rPr lang="en-US" sz="2400" dirty="0"/>
              <a:t>Animation/Video</a:t>
            </a:r>
          </a:p>
          <a:p>
            <a:r>
              <a:rPr lang="en-US" sz="2400" dirty="0"/>
              <a:t>Presentation Review Processes</a:t>
            </a:r>
          </a:p>
          <a:p>
            <a:r>
              <a:rPr lang="en-US" sz="2400" dirty="0"/>
              <a:t>Exceptions/Revisions </a:t>
            </a:r>
          </a:p>
          <a:p>
            <a:r>
              <a:rPr lang="en-US" sz="2400" dirty="0"/>
              <a:t>Conclusions</a:t>
            </a:r>
          </a:p>
          <a:p>
            <a:r>
              <a:rPr lang="en-US" sz="2400" dirty="0"/>
              <a:t>Appendices</a:t>
            </a:r>
          </a:p>
          <a:p>
            <a:pPr lvl="1"/>
            <a:r>
              <a:rPr lang="en-US" sz="2000" dirty="0"/>
              <a:t>Ideas for reducing the file size</a:t>
            </a:r>
          </a:p>
          <a:p>
            <a:pPr lvl="1"/>
            <a:r>
              <a:rPr lang="en-US" sz="2000" dirty="0"/>
              <a:t>Using the “Presenter View”</a:t>
            </a:r>
          </a:p>
        </p:txBody>
      </p:sp>
      <p:sp>
        <p:nvSpPr>
          <p:cNvPr id="5125" name="Rectangle 5"/>
          <p:cNvSpPr>
            <a:spLocks noChangeArrowheads="1"/>
          </p:cNvSpPr>
          <p:nvPr/>
        </p:nvSpPr>
        <p:spPr bwMode="auto">
          <a:xfrm>
            <a:off x="2181225" y="838201"/>
            <a:ext cx="5319712"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i="1" dirty="0">
                <a:solidFill>
                  <a:schemeClr val="folHlink"/>
                </a:solidFill>
                <a:latin typeface="+mj-lt"/>
              </a:rPr>
              <a:t>Sample Outline Slide (required)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a:t>
            </a:r>
          </a:p>
        </p:txBody>
      </p:sp>
      <p:sp>
        <p:nvSpPr>
          <p:cNvPr id="3" name="Content Placeholder 2"/>
          <p:cNvSpPr>
            <a:spLocks noGrp="1"/>
          </p:cNvSpPr>
          <p:nvPr>
            <p:ph idx="1"/>
          </p:nvPr>
        </p:nvSpPr>
        <p:spPr>
          <a:xfrm>
            <a:off x="152400" y="1143000"/>
            <a:ext cx="11811000" cy="5176838"/>
          </a:xfrm>
        </p:spPr>
        <p:txBody>
          <a:bodyPr/>
          <a:lstStyle/>
          <a:p>
            <a:r>
              <a:rPr lang="en-US" sz="2200" dirty="0"/>
              <a:t>In the ‘File’ Menu, select ‘Save As’</a:t>
            </a:r>
          </a:p>
          <a:p>
            <a:r>
              <a:rPr lang="en-US" sz="2200" dirty="0"/>
              <a:t>Pull down ‘Tools’ (1), then select ‘Compress Pictures’</a:t>
            </a:r>
          </a:p>
          <a:p>
            <a:r>
              <a:rPr lang="en-US" sz="2200" dirty="0"/>
              <a:t>Select 150dpi or 96dpi. </a:t>
            </a:r>
          </a:p>
          <a:p>
            <a:r>
              <a:rPr lang="en-US" sz="2200" dirty="0"/>
              <a:t>Double check that the presentation quality is still acceptable to you</a:t>
            </a:r>
          </a:p>
          <a:p>
            <a:endParaRPr lang="en-US" sz="22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20</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910522"/>
            <a:ext cx="6325132" cy="3795079"/>
          </a:xfrm>
          <a:prstGeom prst="rect">
            <a:avLst/>
          </a:prstGeom>
        </p:spPr>
      </p:pic>
      <p:sp>
        <p:nvSpPr>
          <p:cNvPr id="9" name="TextBox 8"/>
          <p:cNvSpPr txBox="1"/>
          <p:nvPr/>
        </p:nvSpPr>
        <p:spPr>
          <a:xfrm>
            <a:off x="8839201" y="6019801"/>
            <a:ext cx="530915" cy="430887"/>
          </a:xfrm>
          <a:prstGeom prst="rect">
            <a:avLst/>
          </a:prstGeom>
          <a:noFill/>
        </p:spPr>
        <p:txBody>
          <a:bodyPr wrap="none" rtlCol="0">
            <a:spAutoFit/>
          </a:bodyPr>
          <a:lstStyle/>
          <a:p>
            <a:r>
              <a:rPr lang="en-US" dirty="0"/>
              <a:t>(1)</a:t>
            </a:r>
          </a:p>
        </p:txBody>
      </p:sp>
      <p:cxnSp>
        <p:nvCxnSpPr>
          <p:cNvPr id="11" name="Straight Arrow Connector 10"/>
          <p:cNvCxnSpPr/>
          <p:nvPr/>
        </p:nvCxnSpPr>
        <p:spPr bwMode="auto">
          <a:xfrm flipH="1">
            <a:off x="6781800" y="6241402"/>
            <a:ext cx="2057400" cy="15939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957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 (cont.)</a:t>
            </a:r>
          </a:p>
        </p:txBody>
      </p:sp>
      <p:sp>
        <p:nvSpPr>
          <p:cNvPr id="3" name="Content Placeholder 2"/>
          <p:cNvSpPr>
            <a:spLocks noGrp="1"/>
          </p:cNvSpPr>
          <p:nvPr>
            <p:ph idx="1"/>
          </p:nvPr>
        </p:nvSpPr>
        <p:spPr>
          <a:xfrm>
            <a:off x="152400" y="1066800"/>
            <a:ext cx="11811000" cy="5253038"/>
          </a:xfrm>
        </p:spPr>
        <p:txBody>
          <a:bodyPr/>
          <a:lstStyle/>
          <a:p>
            <a:r>
              <a:rPr lang="en-US" sz="2200" dirty="0"/>
              <a:t>In the ‘Tools’ pull down from the previous slide, use ‘Save Options’, then select the ‘Advanced’ option</a:t>
            </a:r>
          </a:p>
          <a:p>
            <a:r>
              <a:rPr lang="en-US" sz="2200" dirty="0"/>
              <a:t>Find the ‘Image Size and Quality’ section</a:t>
            </a:r>
          </a:p>
          <a:p>
            <a:endParaRPr lang="en-US" sz="22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21</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2299832"/>
            <a:ext cx="5601259" cy="4567694"/>
          </a:xfrm>
          <a:prstGeom prst="rect">
            <a:avLst/>
          </a:prstGeom>
        </p:spPr>
      </p:pic>
      <p:grpSp>
        <p:nvGrpSpPr>
          <p:cNvPr id="14" name="Group 13"/>
          <p:cNvGrpSpPr/>
          <p:nvPr/>
        </p:nvGrpSpPr>
        <p:grpSpPr>
          <a:xfrm>
            <a:off x="3377183" y="4061576"/>
            <a:ext cx="7173480" cy="707886"/>
            <a:chOff x="1905000" y="3810000"/>
            <a:chExt cx="7173480" cy="707886"/>
          </a:xfrm>
        </p:grpSpPr>
        <p:sp>
          <p:nvSpPr>
            <p:cNvPr id="6" name="TextBox 5"/>
            <p:cNvSpPr txBox="1"/>
            <p:nvPr/>
          </p:nvSpPr>
          <p:spPr>
            <a:xfrm>
              <a:off x="6858000" y="3810000"/>
              <a:ext cx="2220480" cy="707886"/>
            </a:xfrm>
            <a:prstGeom prst="rect">
              <a:avLst/>
            </a:prstGeom>
            <a:noFill/>
          </p:spPr>
          <p:txBody>
            <a:bodyPr wrap="none" rtlCol="0">
              <a:spAutoFit/>
            </a:bodyPr>
            <a:lstStyle/>
            <a:p>
              <a:r>
                <a:rPr lang="en-US" sz="2000" dirty="0"/>
                <a:t>Select “Discard </a:t>
              </a:r>
              <a:br>
                <a:rPr lang="en-US" sz="2000" dirty="0"/>
              </a:br>
              <a:r>
                <a:rPr lang="en-US" sz="2000" dirty="0"/>
                <a:t>editing data”</a:t>
              </a:r>
            </a:p>
          </p:txBody>
        </p:sp>
        <p:cxnSp>
          <p:nvCxnSpPr>
            <p:cNvPr id="10" name="Straight Arrow Connector 9"/>
            <p:cNvCxnSpPr/>
            <p:nvPr/>
          </p:nvCxnSpPr>
          <p:spPr bwMode="auto">
            <a:xfrm flipH="1">
              <a:off x="3048000" y="4163943"/>
              <a:ext cx="3657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6"/>
            <p:cNvSpPr>
              <a:spLocks noChangeArrowheads="1"/>
            </p:cNvSpPr>
            <p:nvPr/>
          </p:nvSpPr>
          <p:spPr bwMode="auto">
            <a:xfrm>
              <a:off x="1905000" y="3974520"/>
              <a:ext cx="914400" cy="37884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grpSp>
    </p:spTree>
    <p:extLst>
      <p:ext uri="{BB962C8B-B14F-4D97-AF65-F5344CB8AC3E}">
        <p14:creationId xmlns:p14="http://schemas.microsoft.com/office/powerpoint/2010/main" val="43323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Using the Presenter View</a:t>
            </a:r>
          </a:p>
        </p:txBody>
      </p:sp>
      <p:sp>
        <p:nvSpPr>
          <p:cNvPr id="16387" name="Content Placeholder 2"/>
          <p:cNvSpPr>
            <a:spLocks noGrp="1"/>
          </p:cNvSpPr>
          <p:nvPr>
            <p:ph idx="1"/>
          </p:nvPr>
        </p:nvSpPr>
        <p:spPr>
          <a:xfrm>
            <a:off x="381000" y="1411288"/>
            <a:ext cx="11506200" cy="4908550"/>
          </a:xfrm>
        </p:spPr>
        <p:txBody>
          <a:bodyPr/>
          <a:lstStyle/>
          <a:p>
            <a:r>
              <a:rPr lang="en-US" dirty="0"/>
              <a:t>“Presenter View” is a feature of MS PowerPoint</a:t>
            </a:r>
          </a:p>
          <a:p>
            <a:r>
              <a:rPr lang="en-US" dirty="0"/>
              <a:t>It allows 2 different views of the same slide set</a:t>
            </a:r>
          </a:p>
          <a:p>
            <a:pPr lvl="1"/>
            <a:r>
              <a:rPr lang="en-US" dirty="0"/>
              <a:t>One for the presenter</a:t>
            </a:r>
          </a:p>
          <a:p>
            <a:pPr lvl="1"/>
            <a:r>
              <a:rPr lang="en-US" dirty="0"/>
              <a:t>One for the audience</a:t>
            </a:r>
          </a:p>
          <a:p>
            <a:r>
              <a:rPr lang="en-US" dirty="0"/>
              <a:t>Note: All subsequent explanations and screen shots are using PowerPoint Version 2010</a:t>
            </a:r>
          </a:p>
        </p:txBody>
      </p:sp>
      <p:sp>
        <p:nvSpPr>
          <p:cNvPr id="1638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81D26F4F-9635-4269-A526-C4655261C514}" type="slidenum">
              <a:rPr lang="en-US" sz="1300"/>
              <a:pPr/>
              <a:t>22</a:t>
            </a:fld>
            <a:endParaRPr lang="en-US" sz="1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Using the Presenter View</a:t>
            </a:r>
          </a:p>
        </p:txBody>
      </p:sp>
      <p:sp>
        <p:nvSpPr>
          <p:cNvPr id="17411" name="Content Placeholder 2"/>
          <p:cNvSpPr>
            <a:spLocks noGrp="1"/>
          </p:cNvSpPr>
          <p:nvPr>
            <p:ph idx="1"/>
          </p:nvPr>
        </p:nvSpPr>
        <p:spPr>
          <a:xfrm>
            <a:off x="381000" y="1411288"/>
            <a:ext cx="11506200" cy="4908550"/>
          </a:xfrm>
        </p:spPr>
        <p:txBody>
          <a:bodyPr/>
          <a:lstStyle/>
          <a:p>
            <a:r>
              <a:rPr lang="en-US" dirty="0"/>
              <a:t>Among other data, the presenter can </a:t>
            </a:r>
          </a:p>
          <a:p>
            <a:pPr lvl="1"/>
            <a:r>
              <a:rPr lang="en-US" dirty="0"/>
              <a:t>see all slide notes</a:t>
            </a:r>
          </a:p>
          <a:p>
            <a:pPr lvl="1"/>
            <a:r>
              <a:rPr lang="en-US" dirty="0"/>
              <a:t>see the several of the upcoming slides</a:t>
            </a:r>
          </a:p>
          <a:p>
            <a:pPr lvl="1"/>
            <a:r>
              <a:rPr lang="en-US" dirty="0"/>
              <a:t>see the time</a:t>
            </a:r>
          </a:p>
          <a:p>
            <a:pPr lvl="1"/>
            <a:r>
              <a:rPr lang="en-US" dirty="0"/>
              <a:t>easily go forward and backward to any chosen slide</a:t>
            </a:r>
          </a:p>
          <a:p>
            <a:r>
              <a:rPr lang="en-US" dirty="0"/>
              <a:t>More details at Microsoft:</a:t>
            </a:r>
            <a:br>
              <a:rPr lang="en-US" dirty="0"/>
            </a:br>
            <a:r>
              <a:rPr lang="en-US" sz="2000" dirty="0">
                <a:hlinkClick r:id="rId2"/>
              </a:rPr>
              <a:t>http://office.microsoft.com/en-us/powerpoint-help/what-is-presenter-view-HA010360603.aspx</a:t>
            </a:r>
            <a:r>
              <a:rPr lang="en-US" sz="2000" dirty="0"/>
              <a:t> </a:t>
            </a:r>
          </a:p>
          <a:p>
            <a:pPr lvl="1"/>
            <a:endParaRPr lang="en-US" dirty="0"/>
          </a:p>
        </p:txBody>
      </p:sp>
      <p:sp>
        <p:nvSpPr>
          <p:cNvPr id="1741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4D476412-22D8-4591-95B9-5D9D3BE17AA2}" type="slidenum">
              <a:rPr lang="en-US" sz="1300"/>
              <a:pPr/>
              <a:t>23</a:t>
            </a:fld>
            <a:endParaRPr lang="en-US" sz="1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Taking Advantage of the</a:t>
            </a:r>
            <a:br>
              <a:rPr lang="en-US"/>
            </a:br>
            <a:r>
              <a:rPr lang="en-US"/>
              <a:t>Presenter View</a:t>
            </a:r>
          </a:p>
        </p:txBody>
      </p:sp>
      <p:sp>
        <p:nvSpPr>
          <p:cNvPr id="18435" name="Content Placeholder 2"/>
          <p:cNvSpPr>
            <a:spLocks noGrp="1"/>
          </p:cNvSpPr>
          <p:nvPr>
            <p:ph idx="1"/>
          </p:nvPr>
        </p:nvSpPr>
        <p:spPr>
          <a:xfrm>
            <a:off x="246592" y="1393032"/>
            <a:ext cx="11734800" cy="4908550"/>
          </a:xfrm>
        </p:spPr>
        <p:txBody>
          <a:bodyPr/>
          <a:lstStyle/>
          <a:p>
            <a:r>
              <a:rPr lang="en-US" sz="2200" dirty="0"/>
              <a:t>First, gain access to the notes panel</a:t>
            </a:r>
          </a:p>
          <a:p>
            <a:r>
              <a:rPr lang="en-US" sz="2200" dirty="0"/>
              <a:t>In case your window looks like the left one, click on View (1), then Normal (2)</a:t>
            </a:r>
          </a:p>
          <a:p>
            <a:r>
              <a:rPr lang="en-US" sz="2200" dirty="0"/>
              <a:t>Your window should now look like the one on the right</a:t>
            </a:r>
          </a:p>
        </p:txBody>
      </p:sp>
      <p:sp>
        <p:nvSpPr>
          <p:cNvPr id="1843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41B1DFF-897C-4BF2-9D6F-19817A808CA1}" type="slidenum">
              <a:rPr lang="en-US" sz="1300"/>
              <a:pPr/>
              <a:t>24</a:t>
            </a:fld>
            <a:endParaRPr lang="en-US" sz="1300"/>
          </a:p>
        </p:txBody>
      </p:sp>
      <p:pic>
        <p:nvPicPr>
          <p:cNvPr id="1843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41910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(1)</a:t>
            </a:r>
          </a:p>
        </p:txBody>
      </p:sp>
      <p:sp>
        <p:nvSpPr>
          <p:cNvPr id="18440" name="TextBox 7"/>
          <p:cNvSpPr txBox="1">
            <a:spLocks noChangeArrowheads="1"/>
          </p:cNvSpPr>
          <p:nvPr/>
        </p:nvSpPr>
        <p:spPr bwMode="auto">
          <a:xfrm>
            <a:off x="21336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(2)</a:t>
            </a:r>
          </a:p>
        </p:txBody>
      </p:sp>
      <p:cxnSp>
        <p:nvCxnSpPr>
          <p:cNvPr id="18441" name="Straight Arrow Connector 9"/>
          <p:cNvCxnSpPr>
            <a:cxnSpLocks noChangeShapeType="1"/>
            <a:stCxn id="18439" idx="1"/>
          </p:cNvCxnSpPr>
          <p:nvPr/>
        </p:nvCxnSpPr>
        <p:spPr bwMode="auto">
          <a:xfrm flipH="1">
            <a:off x="4038600" y="3187700"/>
            <a:ext cx="152400" cy="39370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Straight Arrow Connector 11"/>
          <p:cNvCxnSpPr>
            <a:cxnSpLocks noChangeShapeType="1"/>
            <a:stCxn id="18440" idx="1"/>
          </p:cNvCxnSpPr>
          <p:nvPr/>
        </p:nvCxnSpPr>
        <p:spPr bwMode="auto">
          <a:xfrm flipH="1">
            <a:off x="1901826" y="3187700"/>
            <a:ext cx="231775" cy="484188"/>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Taking Advantage of the</a:t>
            </a:r>
            <a:br>
              <a:rPr lang="en-US"/>
            </a:br>
            <a:r>
              <a:rPr lang="en-US"/>
              <a:t>Presenter View</a:t>
            </a:r>
          </a:p>
        </p:txBody>
      </p:sp>
      <p:sp>
        <p:nvSpPr>
          <p:cNvPr id="19459" name="Content Placeholder 2"/>
          <p:cNvSpPr>
            <a:spLocks noGrp="1"/>
          </p:cNvSpPr>
          <p:nvPr>
            <p:ph idx="1"/>
          </p:nvPr>
        </p:nvSpPr>
        <p:spPr>
          <a:xfrm>
            <a:off x="457200" y="1411288"/>
            <a:ext cx="11430000" cy="4908550"/>
          </a:xfrm>
        </p:spPr>
        <p:txBody>
          <a:bodyPr/>
          <a:lstStyle/>
          <a:p>
            <a:r>
              <a:rPr lang="en-US" sz="2200" dirty="0"/>
              <a:t>Then add notes to each slide</a:t>
            </a:r>
          </a:p>
        </p:txBody>
      </p:sp>
      <p:sp>
        <p:nvSpPr>
          <p:cNvPr id="1946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C68B68BD-BAC8-45B1-9508-635CD807237A}" type="slidenum">
              <a:rPr lang="en-US" sz="1300"/>
              <a:pPr/>
              <a:t>25</a:t>
            </a:fld>
            <a:endParaRPr lang="en-US" sz="1300"/>
          </a:p>
        </p:txBody>
      </p:sp>
      <p:pic>
        <p:nvPicPr>
          <p:cNvPr id="19461"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286001"/>
            <a:ext cx="562133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p:cNvSpPr txBox="1">
            <a:spLocks noChangeArrowheads="1"/>
          </p:cNvSpPr>
          <p:nvPr/>
        </p:nvSpPr>
        <p:spPr bwMode="auto">
          <a:xfrm>
            <a:off x="8610600" y="5486400"/>
            <a:ext cx="1568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Add notes</a:t>
            </a:r>
            <a:br>
              <a:rPr lang="en-US"/>
            </a:br>
            <a:r>
              <a:rPr lang="en-US"/>
              <a:t>here</a:t>
            </a:r>
          </a:p>
        </p:txBody>
      </p:sp>
      <p:cxnSp>
        <p:nvCxnSpPr>
          <p:cNvPr id="19463" name="Straight Arrow Connector 8"/>
          <p:cNvCxnSpPr>
            <a:cxnSpLocks noChangeShapeType="1"/>
          </p:cNvCxnSpPr>
          <p:nvPr/>
        </p:nvCxnSpPr>
        <p:spPr bwMode="auto">
          <a:xfrm flipH="1">
            <a:off x="7467600" y="5870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Using the Presenter View</a:t>
            </a:r>
          </a:p>
        </p:txBody>
      </p:sp>
      <p:sp>
        <p:nvSpPr>
          <p:cNvPr id="20483" name="Content Placeholder 2"/>
          <p:cNvSpPr>
            <a:spLocks noGrp="1"/>
          </p:cNvSpPr>
          <p:nvPr>
            <p:ph idx="1"/>
          </p:nvPr>
        </p:nvSpPr>
        <p:spPr>
          <a:xfrm>
            <a:off x="304800" y="971550"/>
            <a:ext cx="11658600" cy="5734050"/>
          </a:xfrm>
        </p:spPr>
        <p:txBody>
          <a:bodyPr/>
          <a:lstStyle/>
          <a:p>
            <a:r>
              <a:rPr lang="en-US" sz="2200" dirty="0"/>
              <a:t>During the presentation </a:t>
            </a:r>
            <a:r>
              <a:rPr lang="en-US" sz="2200" i="1" u="sng" dirty="0"/>
              <a:t>you</a:t>
            </a:r>
            <a:r>
              <a:rPr lang="en-US" sz="2200" dirty="0"/>
              <a:t> will see a screen like this one</a:t>
            </a:r>
          </a:p>
          <a:p>
            <a:r>
              <a:rPr lang="en-US" sz="2200" dirty="0"/>
              <a:t>The audience is still seeing only the full-screen slide</a:t>
            </a:r>
          </a:p>
        </p:txBody>
      </p:sp>
      <p:sp>
        <p:nvSpPr>
          <p:cNvPr id="2048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EEE0A43-A1B1-44EF-9168-5862599DF09A}" type="slidenum">
              <a:rPr lang="en-US" sz="1300"/>
              <a:pPr/>
              <a:t>26</a:t>
            </a:fld>
            <a:endParaRPr lang="en-US" sz="1300"/>
          </a:p>
        </p:txBody>
      </p:sp>
      <p:pic>
        <p:nvPicPr>
          <p:cNvPr id="20485" name="Picture 5"/>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1" y="2286001"/>
            <a:ext cx="56229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8610600" y="5665788"/>
            <a:ext cx="1676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Next slides</a:t>
            </a:r>
          </a:p>
        </p:txBody>
      </p:sp>
      <p:cxnSp>
        <p:nvCxnSpPr>
          <p:cNvPr id="20487" name="Straight Arrow Connector 8"/>
          <p:cNvCxnSpPr>
            <a:cxnSpLocks noChangeShapeType="1"/>
          </p:cNvCxnSpPr>
          <p:nvPr/>
        </p:nvCxnSpPr>
        <p:spPr bwMode="auto">
          <a:xfrm flipH="1">
            <a:off x="7467600" y="5880100"/>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8" name="TextBox 7"/>
          <p:cNvSpPr txBox="1">
            <a:spLocks noChangeArrowheads="1"/>
          </p:cNvSpPr>
          <p:nvPr/>
        </p:nvSpPr>
        <p:spPr bwMode="auto">
          <a:xfrm>
            <a:off x="8610600" y="4724400"/>
            <a:ext cx="2063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Time &amp; Status</a:t>
            </a:r>
            <a:br>
              <a:rPr lang="en-US"/>
            </a:br>
            <a:r>
              <a:rPr lang="en-US"/>
              <a:t>Information</a:t>
            </a:r>
          </a:p>
        </p:txBody>
      </p:sp>
      <p:cxnSp>
        <p:nvCxnSpPr>
          <p:cNvPr id="20489" name="Straight Arrow Connector 9"/>
          <p:cNvCxnSpPr>
            <a:cxnSpLocks noChangeShapeType="1"/>
          </p:cNvCxnSpPr>
          <p:nvPr/>
        </p:nvCxnSpPr>
        <p:spPr bwMode="auto">
          <a:xfrm flipH="1">
            <a:off x="7467600" y="5108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0" name="TextBox 10"/>
          <p:cNvSpPr txBox="1">
            <a:spLocks noChangeArrowheads="1"/>
          </p:cNvSpPr>
          <p:nvPr/>
        </p:nvSpPr>
        <p:spPr bwMode="auto">
          <a:xfrm>
            <a:off x="8610600" y="2362200"/>
            <a:ext cx="1771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Notes show</a:t>
            </a:r>
            <a:br>
              <a:rPr lang="en-US"/>
            </a:br>
            <a:r>
              <a:rPr lang="en-US"/>
              <a:t>up here</a:t>
            </a:r>
          </a:p>
        </p:txBody>
      </p:sp>
      <p:cxnSp>
        <p:nvCxnSpPr>
          <p:cNvPr id="20491" name="Straight Arrow Connector 11"/>
          <p:cNvCxnSpPr>
            <a:cxnSpLocks noChangeShapeType="1"/>
          </p:cNvCxnSpPr>
          <p:nvPr/>
        </p:nvCxnSpPr>
        <p:spPr bwMode="auto">
          <a:xfrm flipH="1">
            <a:off x="7467600" y="27463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Training with the Presenter View</a:t>
            </a:r>
          </a:p>
        </p:txBody>
      </p:sp>
      <p:sp>
        <p:nvSpPr>
          <p:cNvPr id="21507" name="Content Placeholder 2"/>
          <p:cNvSpPr>
            <a:spLocks noGrp="1"/>
          </p:cNvSpPr>
          <p:nvPr>
            <p:ph idx="1"/>
          </p:nvPr>
        </p:nvSpPr>
        <p:spPr>
          <a:xfrm>
            <a:off x="457200" y="990600"/>
            <a:ext cx="11582400" cy="5329238"/>
          </a:xfrm>
        </p:spPr>
        <p:txBody>
          <a:bodyPr/>
          <a:lstStyle/>
          <a:p>
            <a:r>
              <a:rPr lang="en-US" sz="2200" dirty="0"/>
              <a:t>To use the presenter view, you need 2 monitors</a:t>
            </a:r>
          </a:p>
          <a:p>
            <a:r>
              <a:rPr lang="en-US" sz="2200" dirty="0"/>
              <a:t>To activate, click the Slide Show menu (1)</a:t>
            </a:r>
          </a:p>
          <a:p>
            <a:r>
              <a:rPr lang="en-US" sz="2200" dirty="0"/>
              <a:t>Make selections in the ‘Monitors’ section (2)</a:t>
            </a:r>
          </a:p>
          <a:p>
            <a:r>
              <a:rPr lang="en-US" sz="2200" dirty="0"/>
              <a:t>Then start the presentation as normal (3)</a:t>
            </a:r>
          </a:p>
        </p:txBody>
      </p:sp>
      <p:sp>
        <p:nvSpPr>
          <p:cNvPr id="2150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24471E-6187-4EAE-916F-8B96B642FB9D}" type="slidenum">
              <a:rPr lang="en-US" sz="1300"/>
              <a:pPr/>
              <a:t>27</a:t>
            </a:fld>
            <a:endParaRPr lang="en-US" sz="1300"/>
          </a:p>
        </p:txBody>
      </p:sp>
      <p:grpSp>
        <p:nvGrpSpPr>
          <p:cNvPr id="21509" name="Group 20"/>
          <p:cNvGrpSpPr>
            <a:grpSpLocks/>
          </p:cNvGrpSpPr>
          <p:nvPr/>
        </p:nvGrpSpPr>
        <p:grpSpPr bwMode="auto">
          <a:xfrm>
            <a:off x="6248400" y="2289176"/>
            <a:ext cx="5257800" cy="4262438"/>
            <a:chOff x="685800" y="2362200"/>
            <a:chExt cx="5257800" cy="4263010"/>
          </a:xfrm>
        </p:grpSpPr>
        <p:pic>
          <p:nvPicPr>
            <p:cNvPr id="21510"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61938"/>
              <a:ext cx="5257800" cy="376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2"/>
            <p:cNvSpPr txBox="1">
              <a:spLocks noChangeArrowheads="1"/>
            </p:cNvSpPr>
            <p:nvPr/>
          </p:nvSpPr>
          <p:spPr bwMode="auto">
            <a:xfrm>
              <a:off x="3126685"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(1)</a:t>
              </a:r>
            </a:p>
          </p:txBody>
        </p:sp>
        <p:cxnSp>
          <p:nvCxnSpPr>
            <p:cNvPr id="21512" name="Straight Arrow Connector 13"/>
            <p:cNvCxnSpPr>
              <a:cxnSpLocks noChangeShapeType="1"/>
              <a:stCxn id="21511" idx="1"/>
            </p:cNvCxnSpPr>
            <p:nvPr/>
          </p:nvCxnSpPr>
          <p:spPr bwMode="auto">
            <a:xfrm flipH="1">
              <a:off x="2974285"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3" name="TextBox 14"/>
            <p:cNvSpPr txBox="1">
              <a:spLocks noChangeArrowheads="1"/>
            </p:cNvSpPr>
            <p:nvPr/>
          </p:nvSpPr>
          <p:spPr bwMode="auto">
            <a:xfrm>
              <a:off x="4879285"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(2)</a:t>
              </a:r>
            </a:p>
          </p:txBody>
        </p:sp>
        <p:cxnSp>
          <p:nvCxnSpPr>
            <p:cNvPr id="21514" name="Straight Arrow Connector 15"/>
            <p:cNvCxnSpPr>
              <a:cxnSpLocks noChangeShapeType="1"/>
              <a:stCxn id="21513" idx="1"/>
            </p:cNvCxnSpPr>
            <p:nvPr/>
          </p:nvCxnSpPr>
          <p:spPr bwMode="auto">
            <a:xfrm flipH="1">
              <a:off x="4726885"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5" name="Oval 16"/>
            <p:cNvSpPr>
              <a:spLocks noChangeArrowheads="1"/>
            </p:cNvSpPr>
            <p:nvPr/>
          </p:nvSpPr>
          <p:spPr bwMode="auto">
            <a:xfrm>
              <a:off x="3888685" y="2971800"/>
              <a:ext cx="13716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sp>
          <p:nvSpPr>
            <p:cNvPr id="21516" name="TextBox 17"/>
            <p:cNvSpPr txBox="1">
              <a:spLocks noChangeArrowheads="1"/>
            </p:cNvSpPr>
            <p:nvPr/>
          </p:nvSpPr>
          <p:spPr bwMode="auto">
            <a:xfrm>
              <a:off x="1295400"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t>(3)</a:t>
              </a:r>
            </a:p>
          </p:txBody>
        </p:sp>
        <p:cxnSp>
          <p:nvCxnSpPr>
            <p:cNvPr id="21517" name="Straight Arrow Connector 18"/>
            <p:cNvCxnSpPr>
              <a:cxnSpLocks noChangeShapeType="1"/>
              <a:stCxn id="21516" idx="1"/>
            </p:cNvCxnSpPr>
            <p:nvPr/>
          </p:nvCxnSpPr>
          <p:spPr bwMode="auto">
            <a:xfrm flipH="1">
              <a:off x="1143000"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8" name="Oval 19"/>
            <p:cNvSpPr>
              <a:spLocks noChangeArrowheads="1"/>
            </p:cNvSpPr>
            <p:nvPr/>
          </p:nvSpPr>
          <p:spPr bwMode="auto">
            <a:xfrm>
              <a:off x="685800" y="2971800"/>
              <a:ext cx="7620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58C3CC58-B629-4EAF-B713-1D3FC340B347}" type="slidenum">
              <a:rPr lang="en-US" sz="1300"/>
              <a:pPr/>
              <a:t>3</a:t>
            </a:fld>
            <a:endParaRPr lang="en-US" sz="1300"/>
          </a:p>
        </p:txBody>
      </p:sp>
      <p:sp>
        <p:nvSpPr>
          <p:cNvPr id="4099" name="Rectangle 5"/>
          <p:cNvSpPr>
            <a:spLocks noChangeArrowheads="1"/>
          </p:cNvSpPr>
          <p:nvPr/>
        </p:nvSpPr>
        <p:spPr bwMode="auto">
          <a:xfrm>
            <a:off x="1872344" y="1105059"/>
            <a:ext cx="739140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i="1" dirty="0">
                <a:solidFill>
                  <a:schemeClr val="folHlink"/>
                </a:solidFill>
                <a:latin typeface="+mj-lt"/>
              </a:rPr>
              <a:t>Sample Introduction Slide (Required)</a:t>
            </a:r>
          </a:p>
        </p:txBody>
      </p:sp>
      <p:sp>
        <p:nvSpPr>
          <p:cNvPr id="4100" name="Rectangle 13"/>
          <p:cNvSpPr>
            <a:spLocks noGrp="1" noChangeArrowheads="1"/>
          </p:cNvSpPr>
          <p:nvPr>
            <p:ph type="title"/>
          </p:nvPr>
        </p:nvSpPr>
        <p:spPr>
          <a:xfrm>
            <a:off x="228600" y="125256"/>
            <a:ext cx="11199284" cy="1008062"/>
          </a:xfrm>
        </p:spPr>
        <p:txBody>
          <a:bodyPr/>
          <a:lstStyle/>
          <a:p>
            <a:r>
              <a:rPr lang="en-US" dirty="0"/>
              <a:t>Introduction / Background / Purpose / Objective</a:t>
            </a:r>
          </a:p>
        </p:txBody>
      </p:sp>
      <p:sp>
        <p:nvSpPr>
          <p:cNvPr id="4101" name="Rectangle 14"/>
          <p:cNvSpPr>
            <a:spLocks noGrp="1" noChangeArrowheads="1"/>
          </p:cNvSpPr>
          <p:nvPr>
            <p:ph type="body" idx="1"/>
          </p:nvPr>
        </p:nvSpPr>
        <p:spPr>
          <a:xfrm>
            <a:off x="381000" y="1745465"/>
            <a:ext cx="11658600" cy="2474912"/>
          </a:xfrm>
        </p:spPr>
        <p:txBody>
          <a:bodyPr/>
          <a:lstStyle/>
          <a:p>
            <a:r>
              <a:rPr lang="en-US" dirty="0"/>
              <a:t>Review the standards first for preparing presentation slides for ISTFA</a:t>
            </a:r>
          </a:p>
          <a:p>
            <a:endParaRPr lang="en-US" dirty="0"/>
          </a:p>
          <a:p>
            <a:r>
              <a:rPr lang="en-US" dirty="0"/>
              <a:t>Use the sample PowerPoint file as a template for creating your presentation</a:t>
            </a:r>
          </a:p>
        </p:txBody>
      </p:sp>
      <p:sp>
        <p:nvSpPr>
          <p:cNvPr id="4102" name="Rectangle 7"/>
          <p:cNvSpPr>
            <a:spLocks noChangeArrowheads="1"/>
          </p:cNvSpPr>
          <p:nvPr/>
        </p:nvSpPr>
        <p:spPr bwMode="auto">
          <a:xfrm>
            <a:off x="381000" y="4220377"/>
            <a:ext cx="11582400" cy="156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Use</a:t>
            </a:r>
            <a:r>
              <a:rPr lang="en-US" sz="2400" i="1" dirty="0">
                <a:solidFill>
                  <a:schemeClr val="folHlink"/>
                </a:solidFill>
                <a:latin typeface="+mj-lt"/>
              </a:rPr>
              <a:t> Bold Dark </a:t>
            </a:r>
            <a:r>
              <a:rPr lang="en-US" sz="2400" b="0" i="1" dirty="0">
                <a:solidFill>
                  <a:schemeClr val="folHlink"/>
                </a:solidFill>
                <a:latin typeface="+mj-lt"/>
              </a:rPr>
              <a:t>text on </a:t>
            </a:r>
            <a:r>
              <a:rPr lang="en-US" sz="2400" i="1" dirty="0">
                <a:solidFill>
                  <a:schemeClr val="folHlink"/>
                </a:solidFill>
                <a:latin typeface="+mj-lt"/>
              </a:rPr>
              <a:t>bright</a:t>
            </a:r>
            <a:r>
              <a:rPr lang="en-US" sz="2400" b="0" i="1" dirty="0">
                <a:solidFill>
                  <a:schemeClr val="folHlink"/>
                </a:solidFill>
                <a:latin typeface="+mj-lt"/>
              </a:rPr>
              <a:t> background.  Minimum font size is 20pt.  Arial, Helvetica and Symbol US default fonts RECOMMENDED. Use of other fonts at your own risk. If the text  it is not legible, ISTFA A/V Chair can reject/modify the presentation.</a:t>
            </a:r>
          </a:p>
        </p:txBody>
      </p:sp>
      <p:sp>
        <p:nvSpPr>
          <p:cNvPr id="4103" name="Rectangle 8"/>
          <p:cNvSpPr>
            <a:spLocks noChangeArrowheads="1"/>
          </p:cNvSpPr>
          <p:nvPr/>
        </p:nvSpPr>
        <p:spPr bwMode="auto">
          <a:xfrm>
            <a:off x="5334000" y="5806492"/>
            <a:ext cx="5064125" cy="8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p>
          <a:p>
            <a:pPr defTabSz="820738"/>
            <a:r>
              <a:rPr lang="en-US" sz="2400" b="0" i="1" dirty="0">
                <a:solidFill>
                  <a:schemeClr val="folHlink"/>
                </a:solidFill>
                <a:latin typeface="+mj-lt"/>
              </a:rPr>
              <a:t>Starting on page 2</a:t>
            </a:r>
            <a:endParaRPr lang="en-US" sz="2400" b="0" i="1" dirty="0">
              <a:latin typeface="+mj-lt"/>
            </a:endParaRPr>
          </a:p>
        </p:txBody>
      </p:sp>
      <p:sp>
        <p:nvSpPr>
          <p:cNvPr id="4104" name="Line 9"/>
          <p:cNvSpPr>
            <a:spLocks noChangeShapeType="1"/>
          </p:cNvSpPr>
          <p:nvPr/>
        </p:nvSpPr>
        <p:spPr bwMode="auto">
          <a:xfrm>
            <a:off x="10210800" y="6341590"/>
            <a:ext cx="1676400" cy="3810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20C91C3-AE66-46E3-9633-567DC95A537B}" type="slidenum">
              <a:rPr lang="en-US" sz="1300"/>
              <a:pPr/>
              <a:t>4</a:t>
            </a:fld>
            <a:endParaRPr lang="en-US" sz="1300"/>
          </a:p>
        </p:txBody>
      </p:sp>
      <p:sp>
        <p:nvSpPr>
          <p:cNvPr id="6147" name="Rectangle 42"/>
          <p:cNvSpPr>
            <a:spLocks noGrp="1" noChangeArrowheads="1"/>
          </p:cNvSpPr>
          <p:nvPr>
            <p:ph type="title"/>
          </p:nvPr>
        </p:nvSpPr>
        <p:spPr/>
        <p:txBody>
          <a:bodyPr/>
          <a:lstStyle/>
          <a:p>
            <a:r>
              <a:rPr lang="en-US" dirty="0"/>
              <a:t>Introduction (cont’d): </a:t>
            </a:r>
            <a:br>
              <a:rPr lang="en-US" dirty="0"/>
            </a:br>
            <a:r>
              <a:rPr lang="en-US" dirty="0"/>
              <a:t>Electronic Presentation at ISTFA</a:t>
            </a:r>
          </a:p>
        </p:txBody>
      </p:sp>
      <p:sp>
        <p:nvSpPr>
          <p:cNvPr id="6148" name="Rectangle 43"/>
          <p:cNvSpPr>
            <a:spLocks noGrp="1" noChangeArrowheads="1"/>
          </p:cNvSpPr>
          <p:nvPr>
            <p:ph type="body" idx="1"/>
          </p:nvPr>
        </p:nvSpPr>
        <p:spPr>
          <a:xfrm>
            <a:off x="228600" y="1600200"/>
            <a:ext cx="11810999" cy="4548236"/>
          </a:xfrm>
        </p:spPr>
        <p:txBody>
          <a:bodyPr/>
          <a:lstStyle/>
          <a:p>
            <a:r>
              <a:rPr lang="en-US" dirty="0"/>
              <a:t>Software to use:</a:t>
            </a:r>
          </a:p>
          <a:p>
            <a:pPr lvl="1"/>
            <a:r>
              <a:rPr lang="en-US" dirty="0"/>
              <a:t>Microsoft PowerPoint version 2013 and earlier</a:t>
            </a:r>
          </a:p>
          <a:p>
            <a:pPr lvl="1"/>
            <a:r>
              <a:rPr lang="en-US" dirty="0"/>
              <a:t>Motion effects or transitions can be used for clearly showing data only</a:t>
            </a:r>
          </a:p>
          <a:p>
            <a:pPr lvl="2"/>
            <a:r>
              <a:rPr lang="en-US" dirty="0"/>
              <a:t>Do not use transitions gratuitously</a:t>
            </a:r>
          </a:p>
          <a:p>
            <a:pPr lvl="2"/>
            <a:r>
              <a:rPr lang="en-US" dirty="0"/>
              <a:t>Can be distracting to the audience</a:t>
            </a:r>
          </a:p>
          <a:p>
            <a:pPr lvl="1"/>
            <a:r>
              <a:rPr lang="en-US" dirty="0"/>
              <a:t>The AV committee determines if motion effects and transitions are excessive</a:t>
            </a:r>
          </a:p>
        </p:txBody>
      </p:sp>
      <p:sp>
        <p:nvSpPr>
          <p:cNvPr id="6149" name="Rectangle 38"/>
          <p:cNvSpPr>
            <a:spLocks noChangeArrowheads="1"/>
          </p:cNvSpPr>
          <p:nvPr/>
        </p:nvSpPr>
        <p:spPr bwMode="auto">
          <a:xfrm>
            <a:off x="5611814" y="6051551"/>
            <a:ext cx="3724329" cy="45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p>
            <a:pPr defTabSz="820738"/>
            <a:r>
              <a:rPr lang="en-US" sz="2400" b="0" i="1" dirty="0">
                <a:solidFill>
                  <a:schemeClr val="folHlink"/>
                </a:solidFill>
                <a:latin typeface="+mj-lt"/>
              </a:rPr>
              <a:t>Minimum font size is 20pt.</a:t>
            </a:r>
            <a:endParaRPr lang="en-US" sz="2400" b="0" i="1" dirty="0">
              <a:latin typeface="+mj-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F59C195-C746-44B8-B10D-9DAFFC8FDEC2}" type="slidenum">
              <a:rPr lang="en-US" sz="1300"/>
              <a:pPr/>
              <a:t>5</a:t>
            </a:fld>
            <a:endParaRPr lang="en-US" sz="1300"/>
          </a:p>
        </p:txBody>
      </p:sp>
      <p:sp>
        <p:nvSpPr>
          <p:cNvPr id="7171" name="Rectangle 10"/>
          <p:cNvSpPr>
            <a:spLocks noGrp="1" noChangeArrowheads="1"/>
          </p:cNvSpPr>
          <p:nvPr>
            <p:ph type="title"/>
          </p:nvPr>
        </p:nvSpPr>
        <p:spPr/>
        <p:txBody>
          <a:bodyPr/>
          <a:lstStyle/>
          <a:p>
            <a:r>
              <a:rPr lang="en-US"/>
              <a:t>Page Layout</a:t>
            </a:r>
          </a:p>
        </p:txBody>
      </p:sp>
      <p:sp>
        <p:nvSpPr>
          <p:cNvPr id="7172" name="Rectangle 3"/>
          <p:cNvSpPr>
            <a:spLocks noGrp="1" noChangeArrowheads="1"/>
          </p:cNvSpPr>
          <p:nvPr>
            <p:ph type="body" idx="1"/>
          </p:nvPr>
        </p:nvSpPr>
        <p:spPr>
          <a:xfrm>
            <a:off x="381000" y="1143000"/>
            <a:ext cx="11658600" cy="4908550"/>
          </a:xfrm>
        </p:spPr>
        <p:txBody>
          <a:bodyPr/>
          <a:lstStyle/>
          <a:p>
            <a:pPr>
              <a:lnSpc>
                <a:spcPct val="90000"/>
              </a:lnSpc>
            </a:pPr>
            <a:r>
              <a:rPr lang="en-US" sz="2500" dirty="0"/>
              <a:t>File </a:t>
            </a:r>
            <a:r>
              <a:rPr lang="en-US" sz="2500" dirty="0">
                <a:sym typeface="Wingdings" pitchFamily="2" charset="2"/>
              </a:rPr>
              <a:t> </a:t>
            </a:r>
            <a:r>
              <a:rPr lang="en-US" sz="2500" dirty="0"/>
              <a:t>Page Setup: </a:t>
            </a:r>
          </a:p>
          <a:p>
            <a:pPr lvl="1">
              <a:lnSpc>
                <a:spcPct val="90000"/>
              </a:lnSpc>
            </a:pPr>
            <a:r>
              <a:rPr lang="en-US" sz="2200" dirty="0"/>
              <a:t>Slides sized for On-screen Show </a:t>
            </a:r>
          </a:p>
          <a:p>
            <a:pPr lvl="1">
              <a:lnSpc>
                <a:spcPct val="90000"/>
              </a:lnSpc>
            </a:pPr>
            <a:r>
              <a:rPr lang="en-US" sz="2200" dirty="0"/>
              <a:t>Landscape mode</a:t>
            </a:r>
          </a:p>
          <a:p>
            <a:pPr lvl="1">
              <a:lnSpc>
                <a:spcPct val="90000"/>
              </a:lnSpc>
            </a:pPr>
            <a:r>
              <a:rPr lang="en-US" sz="2400" dirty="0"/>
              <a:t>Aspect ratio 16:9</a:t>
            </a:r>
          </a:p>
          <a:p>
            <a:pPr>
              <a:lnSpc>
                <a:spcPct val="90000"/>
              </a:lnSpc>
            </a:pPr>
            <a:r>
              <a:rPr lang="en-US" sz="2500" dirty="0"/>
              <a:t>Maximum of 20 slides</a:t>
            </a:r>
          </a:p>
          <a:p>
            <a:pPr lvl="1">
              <a:lnSpc>
                <a:spcPct val="90000"/>
              </a:lnSpc>
            </a:pPr>
            <a:r>
              <a:rPr lang="en-US" dirty="0"/>
              <a:t>Unless authorized by session chair</a:t>
            </a:r>
          </a:p>
          <a:p>
            <a:pPr>
              <a:lnSpc>
                <a:spcPct val="90000"/>
              </a:lnSpc>
            </a:pPr>
            <a:r>
              <a:rPr lang="en-US" sz="2500" dirty="0"/>
              <a:t>Page number at lower right</a:t>
            </a:r>
            <a:endParaRPr lang="en-US" dirty="0"/>
          </a:p>
          <a:p>
            <a:pPr>
              <a:lnSpc>
                <a:spcPct val="90000"/>
              </a:lnSpc>
            </a:pPr>
            <a:r>
              <a:rPr lang="en-US" sz="2500" dirty="0"/>
              <a:t>Four required slides:</a:t>
            </a:r>
            <a:endParaRPr lang="en-US" dirty="0"/>
          </a:p>
          <a:p>
            <a:pPr lvl="1">
              <a:lnSpc>
                <a:spcPct val="90000"/>
              </a:lnSpc>
            </a:pPr>
            <a:r>
              <a:rPr lang="en-US" sz="2200" dirty="0"/>
              <a:t>Title, Outline, Introduction/Background, Conclusions</a:t>
            </a:r>
          </a:p>
          <a:p>
            <a:pPr>
              <a:lnSpc>
                <a:spcPct val="90000"/>
              </a:lnSpc>
            </a:pPr>
            <a:r>
              <a:rPr lang="en-US" sz="2500" dirty="0"/>
              <a:t>No slide transitions or “custom animation" (motion effects)</a:t>
            </a:r>
          </a:p>
          <a:p>
            <a:pPr lvl="1">
              <a:lnSpc>
                <a:spcPct val="90000"/>
              </a:lnSpc>
            </a:pPr>
            <a:r>
              <a:rPr lang="en-US" sz="2200" dirty="0"/>
              <a:t>Unless clearly beneficial to technical communication, e.g. figure overlays</a:t>
            </a:r>
          </a:p>
        </p:txBody>
      </p:sp>
      <p:sp>
        <p:nvSpPr>
          <p:cNvPr id="7173" name="Rectangle 8"/>
          <p:cNvSpPr>
            <a:spLocks noChangeArrowheads="1"/>
          </p:cNvSpPr>
          <p:nvPr/>
        </p:nvSpPr>
        <p:spPr bwMode="auto">
          <a:xfrm>
            <a:off x="3810000" y="6319839"/>
            <a:ext cx="5888038"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endParaRPr lang="en-US" sz="2400" b="0" i="1" dirty="0">
              <a:latin typeface="+mj-lt"/>
            </a:endParaRPr>
          </a:p>
        </p:txBody>
      </p:sp>
      <p:sp>
        <p:nvSpPr>
          <p:cNvPr id="7174" name="Line 9"/>
          <p:cNvSpPr>
            <a:spLocks noChangeShapeType="1"/>
          </p:cNvSpPr>
          <p:nvPr/>
        </p:nvSpPr>
        <p:spPr bwMode="auto">
          <a:xfrm>
            <a:off x="8936039" y="6589713"/>
            <a:ext cx="1247775" cy="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F3002271-DF8B-44EA-A821-8EC1442CB63B}" type="slidenum">
              <a:rPr lang="en-US" sz="1300"/>
              <a:pPr/>
              <a:t>6</a:t>
            </a:fld>
            <a:endParaRPr lang="en-US" sz="1300"/>
          </a:p>
        </p:txBody>
      </p:sp>
      <p:sp>
        <p:nvSpPr>
          <p:cNvPr id="8195" name="Rectangle 39"/>
          <p:cNvSpPr>
            <a:spLocks noGrp="1" noChangeArrowheads="1"/>
          </p:cNvSpPr>
          <p:nvPr>
            <p:ph type="title"/>
          </p:nvPr>
        </p:nvSpPr>
        <p:spPr/>
        <p:txBody>
          <a:bodyPr/>
          <a:lstStyle/>
          <a:p>
            <a:r>
              <a:rPr lang="en-US"/>
              <a:t>Slide/Text Formatting</a:t>
            </a:r>
          </a:p>
        </p:txBody>
      </p:sp>
      <p:sp>
        <p:nvSpPr>
          <p:cNvPr id="8196" name="Rectangle 40"/>
          <p:cNvSpPr>
            <a:spLocks noGrp="1" noChangeArrowheads="1"/>
          </p:cNvSpPr>
          <p:nvPr>
            <p:ph type="body" idx="1"/>
          </p:nvPr>
        </p:nvSpPr>
        <p:spPr>
          <a:xfrm>
            <a:off x="304800" y="1411288"/>
            <a:ext cx="11658600" cy="5141912"/>
          </a:xfrm>
        </p:spPr>
        <p:txBody>
          <a:bodyPr/>
          <a:lstStyle/>
          <a:p>
            <a:r>
              <a:rPr lang="en-US" sz="2500" dirty="0"/>
              <a:t>Arial, </a:t>
            </a:r>
            <a:r>
              <a:rPr lang="en-US" sz="2500" dirty="0">
                <a:latin typeface="Helvetica" pitchFamily="34" charset="0"/>
              </a:rPr>
              <a:t>Helvetica</a:t>
            </a:r>
            <a:r>
              <a:rPr lang="en-US" sz="2500" dirty="0"/>
              <a:t> or Symbol fonts are easy to read</a:t>
            </a:r>
          </a:p>
          <a:p>
            <a:pPr lvl="1"/>
            <a:r>
              <a:rPr lang="en-US" sz="2200" dirty="0"/>
              <a:t>Math and Greek symbols are found in the Symbol font</a:t>
            </a:r>
          </a:p>
          <a:p>
            <a:r>
              <a:rPr lang="en-US" sz="2500" dirty="0"/>
              <a:t>Bold font, minimum of 20pt for all body texts</a:t>
            </a:r>
          </a:p>
          <a:p>
            <a:pPr lvl="1"/>
            <a:r>
              <a:rPr lang="en-US" sz="2200" dirty="0"/>
              <a:t> For figure captions, legends, axis labels etc., minimum size of 18pt is acceptable if space is limited</a:t>
            </a:r>
          </a:p>
          <a:p>
            <a:r>
              <a:rPr lang="en-US" sz="2500" dirty="0"/>
              <a:t>Black or high-contrast </a:t>
            </a:r>
            <a:r>
              <a:rPr lang="en-US" sz="2500" dirty="0">
                <a:solidFill>
                  <a:schemeClr val="folHlink"/>
                </a:solidFill>
              </a:rPr>
              <a:t>color</a:t>
            </a:r>
            <a:r>
              <a:rPr lang="en-US" sz="2500" dirty="0"/>
              <a:t> text on white (clear) background, or white/high-contrast text on dark background</a:t>
            </a:r>
          </a:p>
          <a:p>
            <a:pPr lvl="1"/>
            <a:r>
              <a:rPr lang="en-US" sz="2200" dirty="0"/>
              <a:t>Use color text carefully (View next 2 slides in viewer mode for examples)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239C3D5-E782-4A65-AEE1-03785E38B132}" type="slidenum">
              <a:rPr lang="en-US" sz="1300"/>
              <a:pPr/>
              <a:t>7</a:t>
            </a:fld>
            <a:endParaRPr lang="en-US" sz="1300"/>
          </a:p>
        </p:txBody>
      </p:sp>
      <p:sp>
        <p:nvSpPr>
          <p:cNvPr id="9219" name="Rectangle 2"/>
          <p:cNvSpPr>
            <a:spLocks noGrp="1" noChangeArrowheads="1"/>
          </p:cNvSpPr>
          <p:nvPr>
            <p:ph type="title"/>
          </p:nvPr>
        </p:nvSpPr>
        <p:spPr/>
        <p:txBody>
          <a:bodyPr/>
          <a:lstStyle/>
          <a:p>
            <a:r>
              <a:rPr lang="en-US">
                <a:solidFill>
                  <a:srgbClr val="FFFF00"/>
                </a:solidFill>
              </a:rPr>
              <a:t>Example – Good Slide Formatting</a:t>
            </a:r>
          </a:p>
        </p:txBody>
      </p:sp>
      <p:sp>
        <p:nvSpPr>
          <p:cNvPr id="9220" name="Rectangle 3"/>
          <p:cNvSpPr>
            <a:spLocks noGrp="1" noChangeArrowheads="1"/>
          </p:cNvSpPr>
          <p:nvPr>
            <p:ph type="body" idx="1"/>
          </p:nvPr>
        </p:nvSpPr>
        <p:spPr>
          <a:xfrm>
            <a:off x="228600" y="1411288"/>
            <a:ext cx="11430000" cy="4908550"/>
          </a:xfrm>
        </p:spPr>
        <p:txBody>
          <a:bodyPr/>
          <a:lstStyle/>
          <a:p>
            <a:r>
              <a:rPr lang="en-US" sz="2400" dirty="0">
                <a:solidFill>
                  <a:srgbClr val="FFFF00"/>
                </a:solidFill>
              </a:rPr>
              <a:t>Text is written in Arial, </a:t>
            </a:r>
            <a:r>
              <a:rPr lang="en-US" sz="2400" dirty="0">
                <a:solidFill>
                  <a:srgbClr val="FFFF00"/>
                </a:solidFill>
                <a:latin typeface="Helvetica" pitchFamily="34" charset="0"/>
              </a:rPr>
              <a:t>Helvetica</a:t>
            </a:r>
            <a:r>
              <a:rPr lang="en-US" sz="2400" dirty="0">
                <a:solidFill>
                  <a:srgbClr val="FFFF00"/>
                </a:solidFill>
              </a:rPr>
              <a:t> or Symbol fonts</a:t>
            </a:r>
            <a:r>
              <a:rPr lang="en-US" dirty="0">
                <a:solidFill>
                  <a:srgbClr val="FFFF00"/>
                </a:solidFill>
              </a:rPr>
              <a:t> </a:t>
            </a:r>
          </a:p>
          <a:p>
            <a:endParaRPr lang="en-US" dirty="0">
              <a:solidFill>
                <a:srgbClr val="FFFF00"/>
              </a:solidFill>
            </a:endParaRPr>
          </a:p>
        </p:txBody>
      </p:sp>
      <p:sp>
        <p:nvSpPr>
          <p:cNvPr id="9221" name="Text Box 4"/>
          <p:cNvSpPr txBox="1">
            <a:spLocks noChangeArrowheads="1"/>
          </p:cNvSpPr>
          <p:nvPr/>
        </p:nvSpPr>
        <p:spPr bwMode="auto">
          <a:xfrm>
            <a:off x="3227389" y="1852613"/>
            <a:ext cx="11208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Q = </a:t>
            </a:r>
            <a:r>
              <a:rPr lang="en-US" dirty="0">
                <a:solidFill>
                  <a:srgbClr val="FFFF00"/>
                </a:solidFill>
              </a:rPr>
              <a:t>90</a:t>
            </a:r>
            <a:r>
              <a:rPr lang="en-US" baseline="30000" dirty="0">
                <a:solidFill>
                  <a:srgbClr val="FFFF00"/>
                </a:solidFill>
              </a:rPr>
              <a:t>o</a:t>
            </a:r>
          </a:p>
        </p:txBody>
      </p:sp>
      <p:sp>
        <p:nvSpPr>
          <p:cNvPr id="9222" name="Text Box 5"/>
          <p:cNvSpPr txBox="1">
            <a:spLocks noChangeArrowheads="1"/>
          </p:cNvSpPr>
          <p:nvPr/>
        </p:nvSpPr>
        <p:spPr bwMode="auto">
          <a:xfrm>
            <a:off x="3270250" y="2286001"/>
            <a:ext cx="17668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l = </a:t>
            </a:r>
            <a:r>
              <a:rPr lang="en-US" dirty="0">
                <a:solidFill>
                  <a:srgbClr val="FFFF00"/>
                </a:solidFill>
              </a:rPr>
              <a:t>1064 nm</a:t>
            </a:r>
            <a:endParaRPr lang="en-US" baseline="30000" dirty="0">
              <a:solidFill>
                <a:srgbClr val="FFFF00"/>
              </a:solidFill>
            </a:endParaRPr>
          </a:p>
        </p:txBody>
      </p:sp>
      <p:sp>
        <p:nvSpPr>
          <p:cNvPr id="59398" name="Rectangle 6"/>
          <p:cNvSpPr>
            <a:spLocks noChangeArrowheads="1"/>
          </p:cNvSpPr>
          <p:nvPr/>
        </p:nvSpPr>
        <p:spPr bwMode="auto">
          <a:xfrm>
            <a:off x="152400" y="2667000"/>
            <a:ext cx="66294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spcBef>
                <a:spcPct val="20000"/>
              </a:spcBef>
              <a:buSzPct val="100000"/>
              <a:buFontTx/>
              <a:buChar char="•"/>
            </a:pPr>
            <a:r>
              <a:rPr lang="en-US" sz="2400" dirty="0">
                <a:solidFill>
                  <a:srgbClr val="FFFF00"/>
                </a:solidFill>
              </a:rPr>
              <a:t>Bold font, minimum of 20pt for all body texts</a:t>
            </a:r>
          </a:p>
          <a:p>
            <a:pPr marL="666750" lvl="1" indent="-257175" defTabSz="820738">
              <a:spcBef>
                <a:spcPct val="20000"/>
              </a:spcBef>
              <a:buSzPct val="100000"/>
              <a:buFontTx/>
              <a:buChar char="–"/>
            </a:pPr>
            <a:r>
              <a:rPr lang="en-US" dirty="0">
                <a:solidFill>
                  <a:srgbClr val="FFFF00"/>
                </a:solidFill>
              </a:rPr>
              <a:t>For figure captions, legends, axis labels etc., minimum size of 18pt is acceptable if space is limited</a:t>
            </a:r>
          </a:p>
          <a:p>
            <a:pPr marL="307975" indent="-307975" defTabSz="820738">
              <a:spcBef>
                <a:spcPct val="20000"/>
              </a:spcBef>
              <a:buSzPct val="100000"/>
              <a:buFontTx/>
              <a:buChar char="•"/>
            </a:pPr>
            <a:r>
              <a:rPr lang="en-US" sz="2400" dirty="0">
                <a:solidFill>
                  <a:srgbClr val="FFFF00"/>
                </a:solidFill>
              </a:rPr>
              <a:t>Black or high-contrast color text on white/light background or white/light text on dark background</a:t>
            </a:r>
          </a:p>
          <a:p>
            <a:pPr marL="666750" lvl="1" indent="-257175" defTabSz="820738">
              <a:spcBef>
                <a:spcPct val="20000"/>
              </a:spcBef>
              <a:buSzPct val="100000"/>
              <a:buFontTx/>
              <a:buChar char="–"/>
            </a:pPr>
            <a:r>
              <a:rPr lang="en-US" dirty="0">
                <a:solidFill>
                  <a:srgbClr val="FFFF00"/>
                </a:solidFill>
              </a:rPr>
              <a:t>Use color text carefully</a:t>
            </a:r>
          </a:p>
        </p:txBody>
      </p:sp>
      <p:pic>
        <p:nvPicPr>
          <p:cNvPr id="5940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0050" y="2149475"/>
            <a:ext cx="38862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Oval 9"/>
          <p:cNvSpPr>
            <a:spLocks noChangeArrowheads="1"/>
          </p:cNvSpPr>
          <p:nvPr/>
        </p:nvSpPr>
        <p:spPr bwMode="auto">
          <a:xfrm>
            <a:off x="9525000" y="4572000"/>
            <a:ext cx="457200" cy="2286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Line 11"/>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Text Box 12"/>
          <p:cNvSpPr txBox="1">
            <a:spLocks noChangeArrowheads="1"/>
          </p:cNvSpPr>
          <p:nvPr/>
        </p:nvSpPr>
        <p:spPr bwMode="auto">
          <a:xfrm>
            <a:off x="4343400" y="1066800"/>
            <a:ext cx="64876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(high contrast text &amp; background combination)</a:t>
            </a:r>
          </a:p>
        </p:txBody>
      </p:sp>
      <p:sp>
        <p:nvSpPr>
          <p:cNvPr id="59405" name="Line 13"/>
          <p:cNvSpPr>
            <a:spLocks noChangeShapeType="1"/>
          </p:cNvSpPr>
          <p:nvPr/>
        </p:nvSpPr>
        <p:spPr bwMode="auto">
          <a:xfrm flipV="1">
            <a:off x="6400800" y="58674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Text Box 14"/>
          <p:cNvSpPr txBox="1">
            <a:spLocks noChangeArrowheads="1"/>
          </p:cNvSpPr>
          <p:nvPr/>
        </p:nvSpPr>
        <p:spPr bwMode="auto">
          <a:xfrm>
            <a:off x="5286438" y="6069759"/>
            <a:ext cx="52132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(Good imported graph, line width and</a:t>
            </a:r>
          </a:p>
          <a:p>
            <a:r>
              <a:rPr lang="en-US" dirty="0">
                <a:solidFill>
                  <a:srgbClr val="FFFF00"/>
                </a:solidFill>
              </a:rPr>
              <a:t>font size are visible)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4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nimBg="1"/>
      <p:bldP spid="59405" grpId="0" animBg="1"/>
      <p:bldP spid="5940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FBBA749-5E19-42C2-BA28-90978C60387A}" type="slidenum">
              <a:rPr lang="en-US" sz="1300"/>
              <a:pPr/>
              <a:t>8</a:t>
            </a:fld>
            <a:endParaRPr lang="en-US" sz="1300"/>
          </a:p>
        </p:txBody>
      </p:sp>
      <p:sp>
        <p:nvSpPr>
          <p:cNvPr id="10243" name="Rectangle 2"/>
          <p:cNvSpPr>
            <a:spLocks noGrp="1" noChangeArrowheads="1"/>
          </p:cNvSpPr>
          <p:nvPr>
            <p:ph type="title"/>
          </p:nvPr>
        </p:nvSpPr>
        <p:spPr/>
        <p:txBody>
          <a:bodyPr/>
          <a:lstStyle/>
          <a:p>
            <a:r>
              <a:rPr lang="en-US">
                <a:solidFill>
                  <a:schemeClr val="hlink"/>
                </a:solidFill>
              </a:rPr>
              <a:t>Example – Bad Slide Formatting</a:t>
            </a:r>
          </a:p>
        </p:txBody>
      </p:sp>
      <p:sp>
        <p:nvSpPr>
          <p:cNvPr id="61443" name="Rectangle 3"/>
          <p:cNvSpPr>
            <a:spLocks noGrp="1" noChangeArrowheads="1"/>
          </p:cNvSpPr>
          <p:nvPr>
            <p:ph type="body" idx="1"/>
          </p:nvPr>
        </p:nvSpPr>
        <p:spPr>
          <a:xfrm>
            <a:off x="228600" y="1295400"/>
            <a:ext cx="4876800" cy="3689350"/>
          </a:xfrm>
        </p:spPr>
        <p:txBody>
          <a:bodyPr/>
          <a:lstStyle/>
          <a:p>
            <a:r>
              <a:rPr lang="en-US" sz="1600" b="0" dirty="0"/>
              <a:t>Small font size is hard to read across a crowded room</a:t>
            </a:r>
          </a:p>
          <a:p>
            <a:pPr lvl="1"/>
            <a:r>
              <a:rPr lang="en-US" sz="1200" b="0" dirty="0"/>
              <a:t>No bold makes lines thin and difficult to read (not everyone in the audience wears glasses)</a:t>
            </a:r>
          </a:p>
          <a:p>
            <a:r>
              <a:rPr lang="en-US" sz="2000" dirty="0">
                <a:solidFill>
                  <a:schemeClr val="accent2"/>
                </a:solidFill>
              </a:rPr>
              <a:t>Note</a:t>
            </a:r>
          </a:p>
          <a:p>
            <a:r>
              <a:rPr lang="en-US" sz="2000" dirty="0">
                <a:solidFill>
                  <a:schemeClr val="accent2"/>
                </a:solidFill>
              </a:rPr>
              <a:t>Bullet</a:t>
            </a:r>
          </a:p>
          <a:p>
            <a:r>
              <a:rPr lang="en-US" sz="2000" dirty="0">
                <a:solidFill>
                  <a:schemeClr val="accent2"/>
                </a:solidFill>
              </a:rPr>
              <a:t>Transitions</a:t>
            </a:r>
          </a:p>
          <a:p>
            <a:r>
              <a:rPr lang="en-US" sz="2000" dirty="0">
                <a:solidFill>
                  <a:schemeClr val="accent2"/>
                </a:solidFill>
              </a:rPr>
              <a:t>Can</a:t>
            </a:r>
          </a:p>
          <a:p>
            <a:r>
              <a:rPr lang="en-US" sz="2000" dirty="0">
                <a:solidFill>
                  <a:schemeClr val="accent2"/>
                </a:solidFill>
              </a:rPr>
              <a:t>Be</a:t>
            </a:r>
          </a:p>
          <a:p>
            <a:r>
              <a:rPr lang="en-US" sz="2000" dirty="0">
                <a:solidFill>
                  <a:schemeClr val="accent2"/>
                </a:solidFill>
              </a:rPr>
              <a:t>Distracting</a:t>
            </a:r>
          </a:p>
          <a:p>
            <a:endParaRPr lang="en-US" sz="2000" dirty="0">
              <a:solidFill>
                <a:schemeClr val="accent2"/>
              </a:solidFill>
            </a:endParaRPr>
          </a:p>
        </p:txBody>
      </p:sp>
      <p:sp>
        <p:nvSpPr>
          <p:cNvPr id="10245" name="Line 4"/>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5"/>
          <p:cNvSpPr txBox="1">
            <a:spLocks noChangeArrowheads="1"/>
          </p:cNvSpPr>
          <p:nvPr/>
        </p:nvSpPr>
        <p:spPr bwMode="auto">
          <a:xfrm>
            <a:off x="4349750" y="1066801"/>
            <a:ext cx="517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1800">
                <a:solidFill>
                  <a:srgbClr val="FFFF00"/>
                </a:solidFill>
              </a:rPr>
              <a:t>(low contrast text &amp; background combination)</a:t>
            </a:r>
          </a:p>
        </p:txBody>
      </p:sp>
      <p:pic>
        <p:nvPicPr>
          <p:cNvPr id="1024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10660" t="3969" r="14236" b="35060"/>
          <a:stretch>
            <a:fillRect/>
          </a:stretch>
        </p:blipFill>
        <p:spPr bwMode="auto">
          <a:xfrm>
            <a:off x="5181600" y="1568451"/>
            <a:ext cx="53340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Rectangle 7"/>
          <p:cNvSpPr>
            <a:spLocks noChangeArrowheads="1"/>
          </p:cNvSpPr>
          <p:nvPr/>
        </p:nvSpPr>
        <p:spPr bwMode="auto">
          <a:xfrm>
            <a:off x="228600" y="4953000"/>
            <a:ext cx="11658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lnSpc>
                <a:spcPct val="80000"/>
              </a:lnSpc>
              <a:spcBef>
                <a:spcPct val="20000"/>
              </a:spcBef>
              <a:buSzPct val="100000"/>
              <a:buFontTx/>
              <a:buChar char="•"/>
            </a:pPr>
            <a:r>
              <a:rPr lang="en-US" sz="1800" dirty="0">
                <a:solidFill>
                  <a:srgbClr val="00FF00"/>
                </a:solidFill>
              </a:rPr>
              <a:t>This slide has too much information and too many colors on it making it difficult to read causing the audience to focus on what you have written on your slide versus what you are communicating.  The audience would like to hear what you have to say instead of struggling to read it on your slide.  A slide with this much information and/or bullets on it should be broken into 2 slides and made easier to read and convey data for the audience.   The above schematic would be better broken into 2 pieces to demonstrate the key points of the layout.  Bullet transitions if technically relevant should not be distracting.  Color blind people can not distinguish between red &amp; green.</a:t>
            </a:r>
          </a:p>
        </p:txBody>
      </p:sp>
      <p:sp>
        <p:nvSpPr>
          <p:cNvPr id="10249" name="Line 9"/>
          <p:cNvSpPr>
            <a:spLocks noChangeShapeType="1"/>
          </p:cNvSpPr>
          <p:nvPr/>
        </p:nvSpPr>
        <p:spPr bwMode="auto">
          <a:xfrm flipV="1">
            <a:off x="5334000" y="4038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4724400" y="4191001"/>
            <a:ext cx="5145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2000">
                <a:solidFill>
                  <a:srgbClr val="FFFF00"/>
                </a:solidFill>
              </a:rPr>
              <a:t>(Poor imported schematic, line width and</a:t>
            </a:r>
          </a:p>
          <a:p>
            <a:r>
              <a:rPr lang="en-US" sz="2000">
                <a:solidFill>
                  <a:srgbClr val="FFFF00"/>
                </a:solidFill>
              </a:rPr>
              <a:t>font size not visible, text is to small)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7" dur="500"/>
                                        <p:tgtEl>
                                          <p:spTgt spid="61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 calcmode="lin" valueType="num">
                                      <p:cBhvr additive="base">
                                        <p:cTn id="12"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 calcmode="lin" valueType="num">
                                      <p:cBhvr additive="base">
                                        <p:cTn id="18" dur="500" fill="hold"/>
                                        <p:tgtEl>
                                          <p:spTgt spid="61443">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checkerboard(across)">
                                      <p:cBhvr>
                                        <p:cTn id="24" dur="500"/>
                                        <p:tgtEl>
                                          <p:spTgt spid="6144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animEffect transition="in" filter="diamond(in)">
                                      <p:cBhvr>
                                        <p:cTn id="29" dur="2000"/>
                                        <p:tgtEl>
                                          <p:spTgt spid="6144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61443">
                                            <p:txEl>
                                              <p:pRg st="7" end="7"/>
                                            </p:txEl>
                                          </p:spTgt>
                                        </p:tgtEl>
                                        <p:attrNameLst>
                                          <p:attrName>style.visibility</p:attrName>
                                        </p:attrNameLst>
                                      </p:cBhvr>
                                      <p:to>
                                        <p:strVal val="visible"/>
                                      </p:to>
                                    </p:set>
                                    <p:anim calcmode="lin" valueType="num">
                                      <p:cBhvr additive="base">
                                        <p:cTn id="34" dur="20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14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61447">
                                            <p:txEl>
                                              <p:pRg st="0" end="0"/>
                                            </p:txEl>
                                          </p:spTgt>
                                        </p:tgtEl>
                                        <p:attrNameLst>
                                          <p:attrName>style.visibility</p:attrName>
                                        </p:attrNameLst>
                                      </p:cBhvr>
                                      <p:to>
                                        <p:strVal val="visible"/>
                                      </p:to>
                                    </p:set>
                                    <p:anim calcmode="lin" valueType="num">
                                      <p:cBhvr additive="base">
                                        <p:cTn id="40" dur="2000" fill="hold"/>
                                        <p:tgtEl>
                                          <p:spTgt spid="61447">
                                            <p:txEl>
                                              <p:pRg st="0" end="0"/>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614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44B16289-30CE-4E1E-914C-A53DCD140BF1}" type="slidenum">
              <a:rPr lang="en-US" sz="1300"/>
              <a:pPr/>
              <a:t>9</a:t>
            </a:fld>
            <a:endParaRPr lang="en-US" sz="1300"/>
          </a:p>
        </p:txBody>
      </p:sp>
      <p:graphicFrame>
        <p:nvGraphicFramePr>
          <p:cNvPr id="11267" name="Object 4">
            <a:hlinkClick r:id="" action="ppaction://ole?verb=0"/>
          </p:cNvPr>
          <p:cNvGraphicFramePr>
            <a:graphicFrameLocks/>
          </p:cNvGraphicFramePr>
          <p:nvPr>
            <p:extLst>
              <p:ext uri="{D42A27DB-BD31-4B8C-83A1-F6EECF244321}">
                <p14:modId xmlns:p14="http://schemas.microsoft.com/office/powerpoint/2010/main" val="3481860983"/>
              </p:ext>
            </p:extLst>
          </p:nvPr>
        </p:nvGraphicFramePr>
        <p:xfrm>
          <a:off x="2357149" y="1935634"/>
          <a:ext cx="7377113" cy="3709987"/>
        </p:xfrm>
        <a:graphic>
          <a:graphicData uri="http://schemas.openxmlformats.org/presentationml/2006/ole">
            <mc:AlternateContent xmlns:mc="http://schemas.openxmlformats.org/markup-compatibility/2006">
              <mc:Choice xmlns:v="urn:schemas-microsoft-com:vml" Requires="v">
                <p:oleObj name="Chart" r:id="rId3" imgW="3743325" imgH="2476500" progId="Excel.Chart.8">
                  <p:embed followColorScheme="full"/>
                </p:oleObj>
              </mc:Choice>
              <mc:Fallback>
                <p:oleObj name="Chart" r:id="rId3" imgW="3743325" imgH="2476500" progId="Excel.Chart.8">
                  <p:embed followColorScheme="full"/>
                  <p:pic>
                    <p:nvPicPr>
                      <p:cNvPr id="0" name="Picture 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149" y="1935634"/>
                        <a:ext cx="7377113"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5">
            <a:hlinkClick r:id="" action="ppaction://ole?verb=0"/>
          </p:cNvPr>
          <p:cNvGraphicFramePr>
            <a:graphicFrameLocks/>
          </p:cNvGraphicFramePr>
          <p:nvPr>
            <p:extLst>
              <p:ext uri="{D42A27DB-BD31-4B8C-83A1-F6EECF244321}">
                <p14:modId xmlns:p14="http://schemas.microsoft.com/office/powerpoint/2010/main" val="1026430968"/>
              </p:ext>
            </p:extLst>
          </p:nvPr>
        </p:nvGraphicFramePr>
        <p:xfrm>
          <a:off x="1963449" y="1345084"/>
          <a:ext cx="7940675" cy="4630737"/>
        </p:xfrm>
        <a:graphic>
          <a:graphicData uri="http://schemas.openxmlformats.org/presentationml/2006/ole">
            <mc:AlternateContent xmlns:mc="http://schemas.openxmlformats.org/markup-compatibility/2006">
              <mc:Choice xmlns:v="urn:schemas-microsoft-com:vml" Requires="v">
                <p:oleObj name="Worksheet" r:id="rId5" imgW="5040000" imgH="2880000" progId="Excel.Sheet.8">
                  <p:embed followColorScheme="full"/>
                </p:oleObj>
              </mc:Choice>
              <mc:Fallback>
                <p:oleObj name="Worksheet" r:id="rId5" imgW="5040000" imgH="2880000" progId="Excel.Sheet.8">
                  <p:embed followColorScheme="full"/>
                  <p:pic>
                    <p:nvPicPr>
                      <p:cNvPr id="0" name="Picture 8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3449" y="1345084"/>
                        <a:ext cx="7940675"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8"/>
          <p:cNvSpPr>
            <a:spLocks noChangeArrowheads="1"/>
          </p:cNvSpPr>
          <p:nvPr/>
        </p:nvSpPr>
        <p:spPr bwMode="auto">
          <a:xfrm>
            <a:off x="3812886" y="1972146"/>
            <a:ext cx="473075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text must conform to text guidelines</a:t>
            </a:r>
            <a:endParaRPr lang="en-US" b="0" i="1">
              <a:latin typeface="Comic Sans MS" pitchFamily="66" charset="0"/>
            </a:endParaRPr>
          </a:p>
        </p:txBody>
      </p:sp>
      <p:sp>
        <p:nvSpPr>
          <p:cNvPr id="11270" name="Line 9"/>
          <p:cNvSpPr>
            <a:spLocks noChangeShapeType="1"/>
          </p:cNvSpPr>
          <p:nvPr/>
        </p:nvSpPr>
        <p:spPr bwMode="auto">
          <a:xfrm>
            <a:off x="6030624" y="2576984"/>
            <a:ext cx="969963" cy="73977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Line 10"/>
          <p:cNvSpPr>
            <a:spLocks noChangeShapeType="1"/>
          </p:cNvSpPr>
          <p:nvPr/>
        </p:nvSpPr>
        <p:spPr bwMode="auto">
          <a:xfrm>
            <a:off x="5752812" y="2778596"/>
            <a:ext cx="554037" cy="221932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11"/>
          <p:cNvSpPr>
            <a:spLocks noChangeArrowheads="1"/>
          </p:cNvSpPr>
          <p:nvPr/>
        </p:nvSpPr>
        <p:spPr bwMode="auto">
          <a:xfrm>
            <a:off x="4506624" y="1299046"/>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curves must be thick and clear</a:t>
            </a:r>
            <a:endParaRPr lang="en-US" b="0" i="1">
              <a:latin typeface="Comic Sans MS" pitchFamily="66" charset="0"/>
            </a:endParaRPr>
          </a:p>
        </p:txBody>
      </p:sp>
      <p:sp>
        <p:nvSpPr>
          <p:cNvPr id="11273" name="Line 12"/>
          <p:cNvSpPr>
            <a:spLocks noChangeShapeType="1"/>
          </p:cNvSpPr>
          <p:nvPr/>
        </p:nvSpPr>
        <p:spPr bwMode="auto">
          <a:xfrm flipH="1">
            <a:off x="8524587" y="1703858"/>
            <a:ext cx="206375" cy="4699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Rectangle 15"/>
          <p:cNvSpPr>
            <a:spLocks noGrp="1" noChangeArrowheads="1"/>
          </p:cNvSpPr>
          <p:nvPr>
            <p:ph type="title"/>
          </p:nvPr>
        </p:nvSpPr>
        <p:spPr>
          <a:noFill/>
        </p:spPr>
        <p:txBody>
          <a:bodyPr/>
          <a:lstStyle/>
          <a:p>
            <a:r>
              <a:rPr lang="en-US"/>
              <a:t>Preparing Figures</a:t>
            </a:r>
          </a:p>
        </p:txBody>
      </p:sp>
      <p:sp>
        <p:nvSpPr>
          <p:cNvPr id="2" name="Rectangle 1"/>
          <p:cNvSpPr/>
          <p:nvPr/>
        </p:nvSpPr>
        <p:spPr>
          <a:xfrm>
            <a:off x="2284124" y="6223944"/>
            <a:ext cx="7620000" cy="461665"/>
          </a:xfrm>
          <a:prstGeom prst="rect">
            <a:avLst/>
          </a:prstGeom>
        </p:spPr>
        <p:txBody>
          <a:bodyPr wrap="square">
            <a:spAutoFit/>
          </a:bodyPr>
          <a:lstStyle/>
          <a:p>
            <a:r>
              <a:rPr lang="en-US" sz="2400" dirty="0">
                <a:latin typeface="+mj-lt"/>
                <a:ea typeface="Calibri" panose="020F0502020204030204" pitchFamily="34" charset="0"/>
              </a:rPr>
              <a:t>The lines should be at least 3 point</a:t>
            </a:r>
            <a:endParaRPr lang="en-US" dirty="0">
              <a:latin typeface="+mj-lt"/>
            </a:endParaRPr>
          </a:p>
        </p:txBody>
      </p:sp>
    </p:spTree>
  </p:cSld>
  <p:clrMapOvr>
    <a:masterClrMapping/>
  </p:clrMapOvr>
  <p:transition spd="slow"/>
</p:sld>
</file>

<file path=ppt/theme/theme1.xml><?xml version="1.0" encoding="utf-8"?>
<a:theme xmlns:a="http://schemas.openxmlformats.org/drawingml/2006/main" name="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Pages>1237561</Pages>
  <Words>1759</Words>
  <Application>Microsoft Office PowerPoint</Application>
  <PresentationFormat>Widescreen</PresentationFormat>
  <Paragraphs>254</Paragraphs>
  <Slides>27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5" baseType="lpstr">
      <vt:lpstr>Arial</vt:lpstr>
      <vt:lpstr>Comic Sans MS</vt:lpstr>
      <vt:lpstr>Helvetica</vt:lpstr>
      <vt:lpstr>Symbol</vt:lpstr>
      <vt:lpstr>Times New Roman</vt:lpstr>
      <vt:lpstr>IRPStemplate</vt:lpstr>
      <vt:lpstr>Chart</vt:lpstr>
      <vt:lpstr>Worksheet</vt:lpstr>
      <vt:lpstr>ISTFA A/V Guide for a Podium Presentation </vt:lpstr>
      <vt:lpstr>Outline</vt:lpstr>
      <vt:lpstr>Introduction / Background / Purpose / Objective</vt:lpstr>
      <vt:lpstr>Introduction (cont’d):  Electronic Presentation at ISTFA</vt:lpstr>
      <vt:lpstr>Page Layout</vt:lpstr>
      <vt:lpstr>Slide/Text Formatting</vt:lpstr>
      <vt:lpstr>Example – Good Slide Formatting</vt:lpstr>
      <vt:lpstr>Example – Bad Slide Formatting</vt:lpstr>
      <vt:lpstr>Preparing Figures</vt:lpstr>
      <vt:lpstr>Preparing Figures</vt:lpstr>
      <vt:lpstr>Preparing Figures</vt:lpstr>
      <vt:lpstr>Preparing Figures</vt:lpstr>
      <vt:lpstr>Animation/Video</vt:lpstr>
      <vt:lpstr>Presentation Review Processes</vt:lpstr>
      <vt:lpstr>Presentation Review Processes</vt:lpstr>
      <vt:lpstr>Exceptions/Revisions</vt:lpstr>
      <vt:lpstr>Conclusions</vt:lpstr>
      <vt:lpstr>PowerPoint Presentation</vt:lpstr>
      <vt:lpstr>Reducing the File Size of your Presentation</vt:lpstr>
      <vt:lpstr>Reducing the File Size</vt:lpstr>
      <vt:lpstr>Reducing the File Size (cont.)</vt:lpstr>
      <vt:lpstr>Using the Presenter View</vt:lpstr>
      <vt:lpstr>Using the Presenter View</vt:lpstr>
      <vt:lpstr>Taking Advantage of the Presenter View</vt:lpstr>
      <vt:lpstr>Taking Advantage of the Presenter View</vt:lpstr>
      <vt:lpstr>Using the Presenter View</vt:lpstr>
      <vt:lpstr>Training with the Presenter View</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IRPS 2006 STANDARDS FOR ELECTRONIC PRESENTATION VISUALS</dc:title>
  <dc:creator>Stathis</dc:creator>
  <cp:lastModifiedBy>Stefanie Bourbon</cp:lastModifiedBy>
  <cp:revision>185</cp:revision>
  <cp:lastPrinted>2000-01-14T18:57:01Z</cp:lastPrinted>
  <dcterms:created xsi:type="dcterms:W3CDTF">2000-01-07T19:50:08Z</dcterms:created>
  <dcterms:modified xsi:type="dcterms:W3CDTF">2023-04-10T14:23:55Z</dcterms:modified>
</cp:coreProperties>
</file>