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4"/>
  </p:sldMasterIdLst>
  <p:notesMasterIdLst>
    <p:notesMasterId r:id="rId17"/>
  </p:notesMasterIdLst>
  <p:handoutMasterIdLst>
    <p:handoutMasterId r:id="rId18"/>
  </p:handoutMasterIdLst>
  <p:sldIdLst>
    <p:sldId id="256" r:id="rId5"/>
    <p:sldId id="297" r:id="rId6"/>
    <p:sldId id="300" r:id="rId7"/>
    <p:sldId id="302" r:id="rId8"/>
    <p:sldId id="299" r:id="rId9"/>
    <p:sldId id="307" r:id="rId10"/>
    <p:sldId id="296" r:id="rId11"/>
    <p:sldId id="306" r:id="rId12"/>
    <p:sldId id="303" r:id="rId13"/>
    <p:sldId id="304" r:id="rId14"/>
    <p:sldId id="305" r:id="rId15"/>
    <p:sldId id="308" r:id="rId16"/>
  </p:sldIdLst>
  <p:sldSz cx="12192000" cy="6858000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2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0000"/>
    <a:srgbClr val="00FF00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E8235F-B7B1-4238-A55B-5217D0F5D8A6}" v="1" dt="2025-08-25T16:57:52.7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43" autoAdjust="0"/>
    <p:restoredTop sz="95455" autoAdjust="0"/>
  </p:normalViewPr>
  <p:slideViewPr>
    <p:cSldViewPr>
      <p:cViewPr varScale="1">
        <p:scale>
          <a:sx n="60" d="100"/>
          <a:sy n="60" d="100"/>
        </p:scale>
        <p:origin x="776" y="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822"/>
    </p:cViewPr>
  </p:sorterViewPr>
  <p:notesViewPr>
    <p:cSldViewPr>
      <p:cViewPr varScale="1">
        <p:scale>
          <a:sx n="97" d="100"/>
          <a:sy n="97" d="100"/>
        </p:scale>
        <p:origin x="-3174" y="-10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3103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2863" y="485775"/>
            <a:ext cx="7229475" cy="4067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7713"/>
            <a:ext cx="5365750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52" tIns="46986" rIns="95652" bIns="469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421353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2560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863" y="485775"/>
            <a:ext cx="7229475" cy="4067175"/>
          </a:xfrm>
          <a:ln cap="flat"/>
        </p:spPr>
      </p:sp>
    </p:spTree>
    <p:extLst>
      <p:ext uri="{BB962C8B-B14F-4D97-AF65-F5344CB8AC3E}">
        <p14:creationId xmlns:p14="http://schemas.microsoft.com/office/powerpoint/2010/main" val="2085917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4D884-F41E-40B8-8331-F40DC78060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795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DAE6A-3DB3-4552-986F-0438EDA299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594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5485" y="134938"/>
            <a:ext cx="2618316" cy="61849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76300" y="134938"/>
            <a:ext cx="7655984" cy="61849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C5446-DB4B-4B1D-9D33-B45FFF820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715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134938"/>
            <a:ext cx="10475384" cy="10080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78418" y="1411288"/>
            <a:ext cx="5135033" cy="4908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6651" y="1411288"/>
            <a:ext cx="5137149" cy="4908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B59B6-6C40-4D38-9934-07A2A97549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25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AB33A-AB1C-4DFC-8B67-2A12D7CFFA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381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9BAF9-259B-4E96-84BF-CD9B5F2739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761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8418" y="1411288"/>
            <a:ext cx="5135033" cy="4908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6651" y="1411288"/>
            <a:ext cx="5137149" cy="4908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53E0C-6B42-4CA6-9000-4107065F2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42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44D14-C724-479B-AE1E-DC5DDBFED9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03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9C69D-8370-4458-8B91-4991E4A8D2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646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B113F-8935-4C86-BFF6-54A1F4D62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159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8DE53-79CF-413F-9E6E-6904EF3C98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227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6FC85-0566-4207-9ADE-1241EA5543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01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78418" y="1411288"/>
            <a:ext cx="10475383" cy="490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174" tIns="39875" rIns="81174" bIns="398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76300" y="134938"/>
            <a:ext cx="10475384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174" tIns="39875" rIns="81174" bIns="3987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698568" y="6589714"/>
            <a:ext cx="2493433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2030" tIns="41015" rIns="82030" bIns="41015" numCol="1" anchor="t" anchorCtr="0" compatLnSpc="1">
            <a:prstTxWarp prst="textNoShape">
              <a:avLst/>
            </a:prstTxWarp>
          </a:bodyPr>
          <a:lstStyle>
            <a:lvl1pPr algn="r" defTabSz="820738">
              <a:defRPr sz="1300"/>
            </a:lvl1pPr>
          </a:lstStyle>
          <a:p>
            <a:pPr>
              <a:defRPr/>
            </a:pPr>
            <a:fld id="{90AECAA0-47E5-46EA-B1EB-73AB64328D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 dt="0"/>
  <p:txStyles>
    <p:titleStyle>
      <a:lvl1pPr algn="ctr" defTabSz="820738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defTabSz="820738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ctr" defTabSz="820738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ctr" defTabSz="820738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ctr" defTabSz="820738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ctr" defTabSz="820738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ctr" defTabSz="820738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ctr" defTabSz="820738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ctr" defTabSz="820738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07975" indent="-307975" algn="l" defTabSz="8207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900" b="1">
          <a:solidFill>
            <a:schemeClr val="tx1"/>
          </a:solidFill>
          <a:latin typeface="+mn-lt"/>
          <a:ea typeface="+mn-ea"/>
          <a:cs typeface="+mn-cs"/>
        </a:defRPr>
      </a:lvl1pPr>
      <a:lvl2pPr marL="666750" indent="-257175" algn="l" defTabSz="820738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500" b="1">
          <a:solidFill>
            <a:schemeClr val="tx1"/>
          </a:solidFill>
          <a:latin typeface="+mn-lt"/>
        </a:defRPr>
      </a:lvl2pPr>
      <a:lvl3pPr marL="974725" indent="-204788" algn="l" defTabSz="8207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200" b="1">
          <a:solidFill>
            <a:schemeClr val="tx1"/>
          </a:solidFill>
          <a:latin typeface="+mn-lt"/>
        </a:defRPr>
      </a:lvl3pPr>
      <a:lvl4pPr marL="1282700" indent="-206375" algn="l" defTabSz="820738" rtl="0" eaLnBrk="0" fontAlgn="base" hangingPunct="0">
        <a:spcBef>
          <a:spcPct val="20000"/>
        </a:spcBef>
        <a:spcAft>
          <a:spcPct val="0"/>
        </a:spcAft>
        <a:buSzPct val="100000"/>
        <a:defRPr b="1">
          <a:solidFill>
            <a:schemeClr val="tx1"/>
          </a:solidFill>
          <a:latin typeface="+mn-lt"/>
        </a:defRPr>
      </a:lvl4pPr>
      <a:lvl5pPr marL="1589088" indent="-204788" algn="l" defTabSz="8207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 b="1">
          <a:solidFill>
            <a:schemeClr val="tx1"/>
          </a:solidFill>
          <a:latin typeface="+mn-lt"/>
        </a:defRPr>
      </a:lvl5pPr>
      <a:lvl6pPr marL="2046288" indent="-204788" algn="l" defTabSz="8207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 b="1">
          <a:solidFill>
            <a:schemeClr val="tx1"/>
          </a:solidFill>
          <a:latin typeface="+mn-lt"/>
        </a:defRPr>
      </a:lvl6pPr>
      <a:lvl7pPr marL="2503488" indent="-204788" algn="l" defTabSz="8207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 b="1">
          <a:solidFill>
            <a:schemeClr val="tx1"/>
          </a:solidFill>
          <a:latin typeface="+mn-lt"/>
        </a:defRPr>
      </a:lvl7pPr>
      <a:lvl8pPr marL="2960688" indent="-204788" algn="l" defTabSz="8207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 b="1">
          <a:solidFill>
            <a:schemeClr val="tx1"/>
          </a:solidFill>
          <a:latin typeface="+mn-lt"/>
        </a:defRPr>
      </a:lvl8pPr>
      <a:lvl9pPr marL="3417888" indent="-204788" algn="l" defTabSz="8207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533400" y="2059716"/>
            <a:ext cx="11049000" cy="1806179"/>
          </a:xfrm>
        </p:spPr>
        <p:txBody>
          <a:bodyPr/>
          <a:lstStyle/>
          <a:p>
            <a:r>
              <a:rPr lang="en-US" dirty="0"/>
              <a:t>ISTFA 2025 </a:t>
            </a:r>
            <a:br>
              <a:rPr lang="en-US" dirty="0"/>
            </a:br>
            <a:r>
              <a:rPr lang="en-US" dirty="0"/>
              <a:t>Poster Presentations</a:t>
            </a:r>
            <a:br>
              <a:rPr lang="en-US" dirty="0"/>
            </a:br>
            <a:r>
              <a:rPr lang="en-US" dirty="0"/>
              <a:t>High Visibility Formatting Option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6670"/>
            <a:ext cx="4326521" cy="114093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94293FD-484D-09F1-1225-4D844C5606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34503" y="173273"/>
            <a:ext cx="5657093" cy="781050"/>
          </a:xfrm>
          <a:prstGeom prst="rect">
            <a:avLst/>
          </a:prstGeom>
          <a:solidFill>
            <a:schemeClr val="tx1"/>
          </a:solidFill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Figures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E4AB33A-AB1C-4DFC-8B67-2A12D7CFFA6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733389" y="1500720"/>
            <a:ext cx="3581400" cy="34778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accent6"/>
                </a:solidFill>
              </a:rPr>
              <a:t>The </a:t>
            </a:r>
            <a:r>
              <a:rPr lang="en-US" sz="2000" i="1" u="sng" dirty="0">
                <a:solidFill>
                  <a:schemeClr val="accent6"/>
                </a:solidFill>
              </a:rPr>
              <a:t>Key Figures</a:t>
            </a:r>
            <a:r>
              <a:rPr lang="en-US" sz="2000" i="1" dirty="0">
                <a:solidFill>
                  <a:schemeClr val="accent6"/>
                </a:solidFill>
              </a:rPr>
              <a:t> include the graphs and photos that are most important for showing your findings.</a:t>
            </a:r>
          </a:p>
          <a:p>
            <a:endParaRPr lang="en-US" sz="2000" i="1" dirty="0">
              <a:solidFill>
                <a:schemeClr val="accent6"/>
              </a:solidFill>
            </a:endParaRPr>
          </a:p>
          <a:p>
            <a:r>
              <a:rPr lang="en-US" sz="2000" i="1" dirty="0">
                <a:solidFill>
                  <a:schemeClr val="accent6"/>
                </a:solidFill>
              </a:rPr>
              <a:t>Number each figure so that it can be referred to from the Outline </a:t>
            </a:r>
          </a:p>
          <a:p>
            <a:endParaRPr lang="en-US" sz="2000" i="1" dirty="0">
              <a:solidFill>
                <a:schemeClr val="accent6"/>
              </a:solidFill>
            </a:endParaRPr>
          </a:p>
          <a:p>
            <a:r>
              <a:rPr lang="en-US" sz="2000" i="1" dirty="0">
                <a:solidFill>
                  <a:schemeClr val="accent6"/>
                </a:solidFill>
              </a:rPr>
              <a:t>Include a brief caption under each Figure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773208" y="1143000"/>
            <a:ext cx="5504392" cy="5486400"/>
            <a:chOff x="5791200" y="1143000"/>
            <a:chExt cx="5504392" cy="5486400"/>
          </a:xfrm>
        </p:grpSpPr>
        <p:grpSp>
          <p:nvGrpSpPr>
            <p:cNvPr id="6" name="Group 5"/>
            <p:cNvGrpSpPr/>
            <p:nvPr/>
          </p:nvGrpSpPr>
          <p:grpSpPr>
            <a:xfrm>
              <a:off x="5791200" y="1143000"/>
              <a:ext cx="5504392" cy="5486400"/>
              <a:chOff x="3352800" y="1143000"/>
              <a:chExt cx="5504392" cy="5486400"/>
            </a:xfrm>
          </p:grpSpPr>
          <p:sp>
            <p:nvSpPr>
              <p:cNvPr id="5" name="Rectangle 4"/>
              <p:cNvSpPr/>
              <p:nvPr/>
            </p:nvSpPr>
            <p:spPr bwMode="auto">
              <a:xfrm>
                <a:off x="3370792" y="1143000"/>
                <a:ext cx="5486400" cy="5486400"/>
              </a:xfrm>
              <a:prstGeom prst="rect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820738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 bwMode="auto">
              <a:xfrm>
                <a:off x="3352800" y="1143000"/>
                <a:ext cx="5486400" cy="114762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820738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469676" y="1143000"/>
                <a:ext cx="4359852" cy="123110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/>
                  <a:t>Paper Title</a:t>
                </a:r>
              </a:p>
              <a:p>
                <a:pPr algn="ctr"/>
                <a:endParaRPr lang="en-US" sz="1800" dirty="0"/>
              </a:p>
              <a:p>
                <a:pPr algn="ctr"/>
                <a:r>
                  <a:rPr lang="en-US" sz="1800" dirty="0"/>
                  <a:t>List of Authors</a:t>
                </a:r>
              </a:p>
              <a:p>
                <a:pPr algn="ctr"/>
                <a:r>
                  <a:rPr lang="en-US" sz="1600" dirty="0"/>
                  <a:t>List of Affiliations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 bwMode="auto">
              <a:xfrm>
                <a:off x="4445613" y="2325705"/>
                <a:ext cx="3282143" cy="2949557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820738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496983" y="3069752"/>
                <a:ext cx="3234017" cy="132343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“Our Novel technique improves resolution of TEM images for sub-14 nm technologies”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3427635" y="2301150"/>
                <a:ext cx="964587" cy="304698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Ihvbsebc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Dfsgbwerhbw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Uijhbavpiernhvb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Jbaepruivnpearvn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Kjnqwjvn;ervn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Jbnweoivne;prvon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Kjbaoiuvrorsev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Kjnoiuboiub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uiygygog</a:t>
                </a:r>
                <a:endParaRPr lang="en-US" sz="800" dirty="0"/>
              </a:p>
            </p:txBody>
          </p:sp>
          <p:pic>
            <p:nvPicPr>
              <p:cNvPr id="18" name="Picture 8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757780" y="2514600"/>
                <a:ext cx="1071748" cy="10454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9" name="Picture 3"/>
              <p:cNvPicPr>
                <a:picLocks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83525" y="3581400"/>
                <a:ext cx="879475" cy="16367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0" name="Rectangle 19"/>
              <p:cNvSpPr/>
              <p:nvPr/>
            </p:nvSpPr>
            <p:spPr bwMode="auto">
              <a:xfrm>
                <a:off x="3466195" y="5310347"/>
                <a:ext cx="5336382" cy="1279367"/>
              </a:xfrm>
              <a:prstGeom prst="rect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820738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pic>
            <p:nvPicPr>
              <p:cNvPr id="24" name="Picture 8"/>
              <p:cNvPicPr>
                <a:picLocks noChangeAspect="1" noChangeArrowheads="1"/>
              </p:cNvPicPr>
              <p:nvPr/>
            </p:nvPicPr>
            <p:blipFill>
              <a:blip r:embed="rId2" cstate="email">
                <a:lum bright="60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33800" y="5488240"/>
                <a:ext cx="1071748" cy="10454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25" name="Picture 3"/>
              <p:cNvPicPr>
                <a:picLocks noChangeArrowheads="1"/>
              </p:cNvPicPr>
              <p:nvPr/>
            </p:nvPicPr>
            <p:blipFill>
              <a:blip r:embed="rId3" cstate="email">
                <a:lum bright="-39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>
                <a:off x="7443788" y="5131672"/>
                <a:ext cx="879475" cy="16367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30" name="TextBox 29"/>
              <p:cNvSpPr txBox="1"/>
              <p:nvPr/>
            </p:nvSpPr>
            <p:spPr>
              <a:xfrm>
                <a:off x="5305104" y="5491560"/>
                <a:ext cx="1344498" cy="95410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800" dirty="0" err="1"/>
                  <a:t>Jbnweoivne;prvon</a:t>
                </a:r>
                <a:endParaRPr lang="en-US" sz="800" dirty="0"/>
              </a:p>
              <a:p>
                <a:endParaRPr lang="en-US" sz="800" dirty="0"/>
              </a:p>
              <a:p>
                <a:r>
                  <a:rPr lang="en-US" sz="800" dirty="0" err="1"/>
                  <a:t>Kjbaoiuvrorsev</a:t>
                </a:r>
                <a:endParaRPr lang="en-US" sz="800" dirty="0"/>
              </a:p>
              <a:p>
                <a:endParaRPr lang="en-US" sz="800" dirty="0"/>
              </a:p>
              <a:p>
                <a:r>
                  <a:rPr lang="en-US" sz="800" dirty="0" err="1"/>
                  <a:t>Kjnoiuboiub</a:t>
                </a:r>
                <a:endParaRPr lang="en-US" sz="800" dirty="0"/>
              </a:p>
              <a:p>
                <a:endParaRPr lang="en-US" sz="800" dirty="0"/>
              </a:p>
              <a:p>
                <a:r>
                  <a:rPr lang="en-US" sz="800" dirty="0" err="1"/>
                  <a:t>uiygygog</a:t>
                </a:r>
                <a:endParaRPr lang="en-US" sz="800" dirty="0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6113992" y="1504731"/>
              <a:ext cx="1066800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Logo</a:t>
              </a:r>
            </a:p>
          </p:txBody>
        </p:sp>
      </p:grpSp>
      <p:cxnSp>
        <p:nvCxnSpPr>
          <p:cNvPr id="34" name="Straight Arrow Connector 33"/>
          <p:cNvCxnSpPr/>
          <p:nvPr/>
        </p:nvCxnSpPr>
        <p:spPr bwMode="auto">
          <a:xfrm>
            <a:off x="4495800" y="2819400"/>
            <a:ext cx="5423695" cy="7620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" name="Rounded Rectangle 34"/>
          <p:cNvSpPr/>
          <p:nvPr/>
        </p:nvSpPr>
        <p:spPr bwMode="auto">
          <a:xfrm>
            <a:off x="10024256" y="2232933"/>
            <a:ext cx="1450797" cy="3138338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207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431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Secondary Information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E4AB33A-AB1C-4DFC-8B67-2A12D7CFFA6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921182" y="1838645"/>
            <a:ext cx="3581400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i="1" u="sng" dirty="0">
                <a:solidFill>
                  <a:schemeClr val="accent6"/>
                </a:solidFill>
              </a:rPr>
              <a:t>Secondary Information</a:t>
            </a:r>
            <a:r>
              <a:rPr lang="en-US" sz="2000" i="1" dirty="0">
                <a:solidFill>
                  <a:schemeClr val="accent6"/>
                </a:solidFill>
              </a:rPr>
              <a:t> includes any supporting Text and Figures that may be needed when discussing aspects of your paper in detail.</a:t>
            </a:r>
          </a:p>
          <a:p>
            <a:endParaRPr lang="en-US" sz="2000" i="1" dirty="0">
              <a:solidFill>
                <a:schemeClr val="accent6"/>
              </a:solidFill>
            </a:endParaRPr>
          </a:p>
          <a:p>
            <a:r>
              <a:rPr lang="en-US" sz="2000" i="1" dirty="0">
                <a:solidFill>
                  <a:schemeClr val="accent6"/>
                </a:solidFill>
              </a:rPr>
              <a:t>Since this lower portion of the poster is more difficult to see through a crowd, fill this space with less critical figures and/or text.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773208" y="1143000"/>
            <a:ext cx="5504392" cy="5486400"/>
            <a:chOff x="5791200" y="1143000"/>
            <a:chExt cx="5504392" cy="5486400"/>
          </a:xfrm>
        </p:grpSpPr>
        <p:grpSp>
          <p:nvGrpSpPr>
            <p:cNvPr id="6" name="Group 5"/>
            <p:cNvGrpSpPr/>
            <p:nvPr/>
          </p:nvGrpSpPr>
          <p:grpSpPr>
            <a:xfrm>
              <a:off x="5791200" y="1143000"/>
              <a:ext cx="5504392" cy="5486400"/>
              <a:chOff x="3352800" y="1143000"/>
              <a:chExt cx="5504392" cy="5486400"/>
            </a:xfrm>
          </p:grpSpPr>
          <p:sp>
            <p:nvSpPr>
              <p:cNvPr id="5" name="Rectangle 4"/>
              <p:cNvSpPr/>
              <p:nvPr/>
            </p:nvSpPr>
            <p:spPr bwMode="auto">
              <a:xfrm>
                <a:off x="3370792" y="1143000"/>
                <a:ext cx="5486400" cy="5486400"/>
              </a:xfrm>
              <a:prstGeom prst="rect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820738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 bwMode="auto">
              <a:xfrm>
                <a:off x="3352800" y="1143000"/>
                <a:ext cx="5486400" cy="114762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820738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469676" y="1143000"/>
                <a:ext cx="4359852" cy="123110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/>
                  <a:t>Paper Title</a:t>
                </a:r>
              </a:p>
              <a:p>
                <a:pPr algn="ctr"/>
                <a:endParaRPr lang="en-US" sz="1800" dirty="0"/>
              </a:p>
              <a:p>
                <a:pPr algn="ctr"/>
                <a:r>
                  <a:rPr lang="en-US" sz="1800" dirty="0"/>
                  <a:t>List of Authors</a:t>
                </a:r>
              </a:p>
              <a:p>
                <a:pPr algn="ctr"/>
                <a:r>
                  <a:rPr lang="en-US" sz="1600" dirty="0"/>
                  <a:t>List of Affiliations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 bwMode="auto">
              <a:xfrm>
                <a:off x="4445613" y="2325705"/>
                <a:ext cx="3282143" cy="2949557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820738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496983" y="3069752"/>
                <a:ext cx="3234017" cy="132343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“Our Novel technique improves resolution of TEM images for sub-14 nm technologies”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3427635" y="2301150"/>
                <a:ext cx="964587" cy="304698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Ihvbsebc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Dfsgbwerhbw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Uijhbavpiernhvb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Jbaepruivnpearvn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Kjnqwjvn;ervn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Jbnweoivne;prvon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Kjbaoiuvrorsev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Kjnoiuboiub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uiygygog</a:t>
                </a:r>
                <a:endParaRPr lang="en-US" sz="800" dirty="0"/>
              </a:p>
            </p:txBody>
          </p:sp>
          <p:pic>
            <p:nvPicPr>
              <p:cNvPr id="18" name="Picture 8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757780" y="2514600"/>
                <a:ext cx="1071748" cy="10454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9" name="Picture 3"/>
              <p:cNvPicPr>
                <a:picLocks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83525" y="3581400"/>
                <a:ext cx="879475" cy="16367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0" name="Rectangle 19"/>
              <p:cNvSpPr/>
              <p:nvPr/>
            </p:nvSpPr>
            <p:spPr bwMode="auto">
              <a:xfrm>
                <a:off x="3466195" y="5310347"/>
                <a:ext cx="5336382" cy="1279367"/>
              </a:xfrm>
              <a:prstGeom prst="rect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820738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pic>
            <p:nvPicPr>
              <p:cNvPr id="24" name="Picture 8"/>
              <p:cNvPicPr>
                <a:picLocks noChangeAspect="1" noChangeArrowheads="1"/>
              </p:cNvPicPr>
              <p:nvPr/>
            </p:nvPicPr>
            <p:blipFill>
              <a:blip r:embed="rId2" cstate="email">
                <a:lum bright="60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33800" y="5488240"/>
                <a:ext cx="1071748" cy="10454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25" name="Picture 3"/>
              <p:cNvPicPr>
                <a:picLocks noChangeArrowheads="1"/>
              </p:cNvPicPr>
              <p:nvPr/>
            </p:nvPicPr>
            <p:blipFill>
              <a:blip r:embed="rId3" cstate="email">
                <a:lum bright="-39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>
                <a:off x="7443788" y="5131672"/>
                <a:ext cx="879475" cy="16367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30" name="TextBox 29"/>
              <p:cNvSpPr txBox="1"/>
              <p:nvPr/>
            </p:nvSpPr>
            <p:spPr>
              <a:xfrm>
                <a:off x="5305104" y="5491560"/>
                <a:ext cx="1344498" cy="95410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800" dirty="0" err="1"/>
                  <a:t>Jbnweoivne;prvon</a:t>
                </a:r>
                <a:endParaRPr lang="en-US" sz="800" dirty="0"/>
              </a:p>
              <a:p>
                <a:endParaRPr lang="en-US" sz="800" dirty="0"/>
              </a:p>
              <a:p>
                <a:r>
                  <a:rPr lang="en-US" sz="800" dirty="0" err="1"/>
                  <a:t>Kjbaoiuvrorsev</a:t>
                </a:r>
                <a:endParaRPr lang="en-US" sz="800" dirty="0"/>
              </a:p>
              <a:p>
                <a:endParaRPr lang="en-US" sz="800" dirty="0"/>
              </a:p>
              <a:p>
                <a:r>
                  <a:rPr lang="en-US" sz="800" dirty="0" err="1"/>
                  <a:t>Kjnoiuboiub</a:t>
                </a:r>
                <a:endParaRPr lang="en-US" sz="800" dirty="0"/>
              </a:p>
              <a:p>
                <a:endParaRPr lang="en-US" sz="800" dirty="0"/>
              </a:p>
              <a:p>
                <a:r>
                  <a:rPr lang="en-US" sz="800" dirty="0" err="1"/>
                  <a:t>uiygygog</a:t>
                </a:r>
                <a:endParaRPr lang="en-US" sz="800" dirty="0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6113992" y="1504731"/>
              <a:ext cx="1066800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Logo</a:t>
              </a:r>
            </a:p>
          </p:txBody>
        </p:sp>
      </p:grpSp>
      <p:cxnSp>
        <p:nvCxnSpPr>
          <p:cNvPr id="34" name="Straight Arrow Connector 33"/>
          <p:cNvCxnSpPr/>
          <p:nvPr/>
        </p:nvCxnSpPr>
        <p:spPr bwMode="auto">
          <a:xfrm>
            <a:off x="4658351" y="4670819"/>
            <a:ext cx="961169" cy="654269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" name="Rounded Rectangle 34"/>
          <p:cNvSpPr/>
          <p:nvPr/>
        </p:nvSpPr>
        <p:spPr bwMode="auto">
          <a:xfrm>
            <a:off x="5638800" y="5206155"/>
            <a:ext cx="5789084" cy="1575645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207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676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Goal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E4AB33A-AB1C-4DFC-8B67-2A12D7CFFA6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09600" y="1143000"/>
            <a:ext cx="10515600" cy="526297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0" dirty="0"/>
              <a:t>You want your High Visibility Poster to efficiently covey information to the audience.</a:t>
            </a:r>
          </a:p>
          <a:p>
            <a:endParaRPr lang="en-US" sz="2800" b="0" dirty="0"/>
          </a:p>
          <a:p>
            <a:r>
              <a:rPr lang="en-US" sz="2800" b="0" dirty="0"/>
              <a:t>The goal is to encourage the audience members to learn more about your work by:</a:t>
            </a:r>
          </a:p>
          <a:p>
            <a:endParaRPr lang="en-US" sz="2800" b="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0" dirty="0"/>
              <a:t>discussing your work with the presenting author at the Poster Session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0" dirty="0"/>
          </a:p>
          <a:p>
            <a:r>
              <a:rPr lang="en-US" sz="2800" b="0" dirty="0"/>
              <a:t>and/or</a:t>
            </a:r>
          </a:p>
          <a:p>
            <a:endParaRPr lang="en-US" sz="2800" b="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0" dirty="0"/>
              <a:t>reading your paper in the ISTFA Proceedings</a:t>
            </a:r>
          </a:p>
        </p:txBody>
      </p:sp>
    </p:spTree>
    <p:extLst>
      <p:ext uri="{BB962C8B-B14F-4D97-AF65-F5344CB8AC3E}">
        <p14:creationId xmlns:p14="http://schemas.microsoft.com/office/powerpoint/2010/main" val="2954375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Poster Format Option - Why?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E4AB33A-AB1C-4DFC-8B67-2A12D7CFFA6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09600" y="1447800"/>
            <a:ext cx="10515600" cy="45243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0" dirty="0"/>
              <a:t>Attendees of previous Poster Sessions have found that it is often difficult to capture the details from the Posters</a:t>
            </a:r>
          </a:p>
          <a:p>
            <a:endParaRPr lang="en-US" sz="2400" b="0" dirty="0"/>
          </a:p>
          <a:p>
            <a:endParaRPr lang="en-US" sz="2400" b="0" dirty="0"/>
          </a:p>
          <a:p>
            <a:r>
              <a:rPr lang="en-US" sz="2400" b="0" dirty="0"/>
              <a:t>Reading a poster is difficult to do in a crowd </a:t>
            </a:r>
          </a:p>
          <a:p>
            <a:endParaRPr lang="en-US" sz="2400" b="0" dirty="0"/>
          </a:p>
          <a:p>
            <a:endParaRPr lang="en-US" sz="2400" b="0" dirty="0"/>
          </a:p>
          <a:p>
            <a:r>
              <a:rPr lang="en-US" sz="2400" b="0" dirty="0"/>
              <a:t>This makes it difficult to scan and absorb all of the posters in the session</a:t>
            </a:r>
          </a:p>
          <a:p>
            <a:endParaRPr lang="en-US" sz="2400" b="0" dirty="0"/>
          </a:p>
          <a:p>
            <a:endParaRPr lang="en-US" sz="2400" b="0" dirty="0"/>
          </a:p>
          <a:p>
            <a:r>
              <a:rPr lang="en-US" sz="2400" b="0" dirty="0"/>
              <a:t>In addition- attendees may wish to only concentrate on certain topics, so they need to quickly identify only certain posters of interest</a:t>
            </a: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3479726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Poster Format Option - Why?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E4AB33A-AB1C-4DFC-8B67-2A12D7CFFA6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09600" y="1447800"/>
            <a:ext cx="10515600" cy="44012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0" dirty="0"/>
              <a:t>The new High Visibility Poster Option described in the following slides addresses these issues</a:t>
            </a:r>
          </a:p>
          <a:p>
            <a:endParaRPr lang="en-US" sz="2000" b="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accent6"/>
                </a:solidFill>
              </a:rPr>
              <a:t>A simple </a:t>
            </a:r>
            <a:r>
              <a:rPr lang="en-US" sz="2000" dirty="0">
                <a:solidFill>
                  <a:schemeClr val="accent6"/>
                </a:solidFill>
              </a:rPr>
              <a:t>summary statement</a:t>
            </a:r>
            <a:r>
              <a:rPr lang="en-US" sz="2000" b="0" dirty="0">
                <a:solidFill>
                  <a:schemeClr val="accent6"/>
                </a:solidFill>
              </a:rPr>
              <a:t> in the center of the poster allows a viewer to quickly understand the point of the paper </a:t>
            </a:r>
            <a:r>
              <a:rPr lang="en-US" sz="2000" b="0" i="1" dirty="0">
                <a:solidFill>
                  <a:srgbClr val="FF0000"/>
                </a:solidFill>
              </a:rPr>
              <a:t>with a single glance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b="0" dirty="0">
              <a:solidFill>
                <a:schemeClr val="accent6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/>
                </a:solidFill>
              </a:rPr>
              <a:t>Text in bullet form</a:t>
            </a:r>
            <a:r>
              <a:rPr lang="en-US" sz="2000" b="0" dirty="0">
                <a:solidFill>
                  <a:schemeClr val="accent6"/>
                </a:solidFill>
              </a:rPr>
              <a:t> on the left side of the poster briefly describes the Problem, Investigative Steps, Findings, and Conclusions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b="0" dirty="0">
              <a:solidFill>
                <a:schemeClr val="accent6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/>
                </a:solidFill>
              </a:rPr>
              <a:t>Figures</a:t>
            </a:r>
            <a:r>
              <a:rPr lang="en-US" sz="2000" b="0" dirty="0">
                <a:solidFill>
                  <a:schemeClr val="accent6"/>
                </a:solidFill>
              </a:rPr>
              <a:t> on the right side of the poster illustrate the Investigation and Findings in visual form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b="0" dirty="0">
              <a:solidFill>
                <a:schemeClr val="accent6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/>
                </a:solidFill>
              </a:rPr>
              <a:t>Secondary supporting items</a:t>
            </a:r>
            <a:r>
              <a:rPr lang="en-US" sz="2000" b="0" dirty="0">
                <a:solidFill>
                  <a:schemeClr val="accent6"/>
                </a:solidFill>
              </a:rPr>
              <a:t> (text and figures) of lesser importance are placed along the lower edge of the poster</a:t>
            </a:r>
          </a:p>
        </p:txBody>
      </p:sp>
    </p:spTree>
    <p:extLst>
      <p:ext uri="{BB962C8B-B14F-4D97-AF65-F5344CB8AC3E}">
        <p14:creationId xmlns:p14="http://schemas.microsoft.com/office/powerpoint/2010/main" val="3998769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Visibility Format Option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E4AB33A-AB1C-4DFC-8B67-2A12D7CFFA6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3370792" y="1143000"/>
            <a:ext cx="5486400" cy="54864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207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352800" y="1143000"/>
            <a:ext cx="5486400" cy="11476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207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61880" y="1524000"/>
            <a:ext cx="10668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Logo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69676" y="1143000"/>
            <a:ext cx="4359852" cy="123110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Paper Title</a:t>
            </a:r>
          </a:p>
          <a:p>
            <a:pPr algn="ctr"/>
            <a:endParaRPr lang="en-US" sz="1800" dirty="0"/>
          </a:p>
          <a:p>
            <a:pPr algn="ctr"/>
            <a:r>
              <a:rPr lang="en-US" sz="1800" dirty="0"/>
              <a:t>List of Authors</a:t>
            </a:r>
          </a:p>
          <a:p>
            <a:pPr algn="ctr"/>
            <a:r>
              <a:rPr lang="en-US" sz="1600" dirty="0"/>
              <a:t>List of Affiliations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4445613" y="2325705"/>
            <a:ext cx="3282143" cy="294955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207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78991" y="2766615"/>
            <a:ext cx="3234017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n-US" sz="2000" dirty="0">
              <a:solidFill>
                <a:schemeClr val="bg1"/>
              </a:solidFill>
            </a:endParaRP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“Our Novel technique improves resolution of TEM images for sub-14 nm technologies”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27635" y="2301150"/>
            <a:ext cx="964587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err="1"/>
              <a:t>Ihvbsebc</a:t>
            </a: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err="1"/>
              <a:t>Dfsgbwerhbw</a:t>
            </a: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err="1"/>
              <a:t>Uijhbavpiernhvb</a:t>
            </a: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err="1"/>
              <a:t>Jbaepruivnpearvn</a:t>
            </a: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err="1"/>
              <a:t>Kjnqwjvn;ervn</a:t>
            </a: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err="1"/>
              <a:t>Jbnweoivne;prvon</a:t>
            </a: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err="1"/>
              <a:t>Kjbaoiuvrorsev</a:t>
            </a: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err="1"/>
              <a:t>Kjnoiuboiub</a:t>
            </a: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err="1"/>
              <a:t>uiygygog</a:t>
            </a:r>
            <a:endParaRPr lang="en-US" sz="800" dirty="0"/>
          </a:p>
        </p:txBody>
      </p:sp>
      <p:pic>
        <p:nvPicPr>
          <p:cNvPr id="18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57780" y="2514600"/>
            <a:ext cx="1071748" cy="1045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83525" y="3581400"/>
            <a:ext cx="879475" cy="1636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Rectangle 19"/>
          <p:cNvSpPr/>
          <p:nvPr/>
        </p:nvSpPr>
        <p:spPr bwMode="auto">
          <a:xfrm>
            <a:off x="3466195" y="5310347"/>
            <a:ext cx="5336382" cy="127936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207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456702" y="5457587"/>
            <a:ext cx="5336382" cy="98488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(Secondary Information Goes Here)</a:t>
            </a:r>
          </a:p>
          <a:p>
            <a:pPr algn="ctr"/>
            <a:r>
              <a:rPr lang="en-US" sz="18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fill this space with less critical figures or text as desired</a:t>
            </a:r>
            <a:r>
              <a:rPr lang="en-US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cxnSp>
        <p:nvCxnSpPr>
          <p:cNvPr id="27" name="Straight Arrow Connector 26"/>
          <p:cNvCxnSpPr>
            <a:stCxn id="32" idx="3"/>
          </p:cNvCxnSpPr>
          <p:nvPr/>
        </p:nvCxnSpPr>
        <p:spPr bwMode="auto">
          <a:xfrm flipV="1">
            <a:off x="2529416" y="3886200"/>
            <a:ext cx="1006020" cy="45151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TextBox 31"/>
          <p:cNvSpPr txBox="1"/>
          <p:nvPr/>
        </p:nvSpPr>
        <p:spPr>
          <a:xfrm>
            <a:off x="244643" y="3522102"/>
            <a:ext cx="2284773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Outline of paper goes here in short bullet form</a:t>
            </a:r>
          </a:p>
          <a:p>
            <a:pPr algn="ctr"/>
            <a:r>
              <a:rPr lang="en-US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(not full sentences)</a:t>
            </a:r>
          </a:p>
        </p:txBody>
      </p:sp>
      <p:cxnSp>
        <p:nvCxnSpPr>
          <p:cNvPr id="33" name="Straight Arrow Connector 32"/>
          <p:cNvCxnSpPr>
            <a:stCxn id="34" idx="1"/>
          </p:cNvCxnSpPr>
          <p:nvPr/>
        </p:nvCxnSpPr>
        <p:spPr bwMode="auto">
          <a:xfrm flipH="1" flipV="1">
            <a:off x="8918770" y="3042264"/>
            <a:ext cx="922136" cy="489993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" name="TextBox 33"/>
          <p:cNvSpPr txBox="1"/>
          <p:nvPr/>
        </p:nvSpPr>
        <p:spPr>
          <a:xfrm>
            <a:off x="9840906" y="3178314"/>
            <a:ext cx="215764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Key figures go here</a:t>
            </a:r>
          </a:p>
        </p:txBody>
      </p:sp>
      <p:cxnSp>
        <p:nvCxnSpPr>
          <p:cNvPr id="35" name="Straight Arrow Connector 34"/>
          <p:cNvCxnSpPr/>
          <p:nvPr/>
        </p:nvCxnSpPr>
        <p:spPr bwMode="auto">
          <a:xfrm flipH="1">
            <a:off x="8293654" y="1274683"/>
            <a:ext cx="1644431" cy="31089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TextBox 35"/>
          <p:cNvSpPr txBox="1"/>
          <p:nvPr/>
        </p:nvSpPr>
        <p:spPr>
          <a:xfrm>
            <a:off x="9866463" y="1049421"/>
            <a:ext cx="160715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Title Block</a:t>
            </a:r>
          </a:p>
        </p:txBody>
      </p:sp>
      <p:cxnSp>
        <p:nvCxnSpPr>
          <p:cNvPr id="37" name="Straight Arrow Connector 36"/>
          <p:cNvCxnSpPr/>
          <p:nvPr/>
        </p:nvCxnSpPr>
        <p:spPr bwMode="auto">
          <a:xfrm flipH="1">
            <a:off x="8879655" y="3581400"/>
            <a:ext cx="958955" cy="374903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Arrow Connector 37"/>
          <p:cNvCxnSpPr>
            <a:stCxn id="39" idx="3"/>
          </p:cNvCxnSpPr>
          <p:nvPr/>
        </p:nvCxnSpPr>
        <p:spPr bwMode="auto">
          <a:xfrm>
            <a:off x="2411462" y="2106643"/>
            <a:ext cx="2312938" cy="1098721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TextBox 38"/>
          <p:cNvSpPr txBox="1"/>
          <p:nvPr/>
        </p:nvSpPr>
        <p:spPr>
          <a:xfrm>
            <a:off x="783031" y="1752700"/>
            <a:ext cx="1628431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Summary Statement</a:t>
            </a:r>
          </a:p>
        </p:txBody>
      </p:sp>
    </p:spTree>
    <p:extLst>
      <p:ext uri="{BB962C8B-B14F-4D97-AF65-F5344CB8AC3E}">
        <p14:creationId xmlns:p14="http://schemas.microsoft.com/office/powerpoint/2010/main" val="2649671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Poster Dimensions (max)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E4AB33A-AB1C-4DFC-8B67-2A12D7CFFA6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3370792" y="1143000"/>
            <a:ext cx="5486400" cy="54864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207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4953000" y="1143000"/>
            <a:ext cx="0" cy="54864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2"/>
          <p:cNvSpPr txBox="1"/>
          <p:nvPr/>
        </p:nvSpPr>
        <p:spPr>
          <a:xfrm>
            <a:off x="4448694" y="3686145"/>
            <a:ext cx="1008610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4 </a:t>
            </a:r>
            <a:r>
              <a:rPr lang="en-US" sz="2000" dirty="0" err="1"/>
              <a:t>ft</a:t>
            </a:r>
            <a:endParaRPr lang="en-US" sz="2000" dirty="0"/>
          </a:p>
          <a:p>
            <a:pPr algn="ctr"/>
            <a:r>
              <a:rPr lang="en-US" sz="2000" dirty="0"/>
              <a:t>(1.2 m)</a:t>
            </a: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3370792" y="2819400"/>
            <a:ext cx="548640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TextBox 8"/>
          <p:cNvSpPr txBox="1"/>
          <p:nvPr/>
        </p:nvSpPr>
        <p:spPr>
          <a:xfrm>
            <a:off x="5696518" y="2471410"/>
            <a:ext cx="1008609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4 </a:t>
            </a:r>
            <a:r>
              <a:rPr lang="en-US" sz="2000" dirty="0" err="1"/>
              <a:t>ft</a:t>
            </a:r>
            <a:endParaRPr lang="en-US" sz="2000" dirty="0"/>
          </a:p>
          <a:p>
            <a:pPr algn="ctr"/>
            <a:r>
              <a:rPr lang="en-US" sz="2000" dirty="0"/>
              <a:t>(1.2 m)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7844" y="2209800"/>
            <a:ext cx="2157642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Maximum Poster Dimensions remain the same as for existing formats</a:t>
            </a:r>
          </a:p>
        </p:txBody>
      </p:sp>
    </p:spTree>
    <p:extLst>
      <p:ext uri="{BB962C8B-B14F-4D97-AF65-F5344CB8AC3E}">
        <p14:creationId xmlns:p14="http://schemas.microsoft.com/office/powerpoint/2010/main" val="1232706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Visibility Format Option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E4AB33A-AB1C-4DFC-8B67-2A12D7CFFA6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3370792" y="1143000"/>
            <a:ext cx="5486400" cy="54864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207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352800" y="1143000"/>
            <a:ext cx="5486400" cy="11476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207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61880" y="1524000"/>
            <a:ext cx="10668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Logo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69676" y="1143000"/>
            <a:ext cx="4359852" cy="123110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Paper Title</a:t>
            </a:r>
          </a:p>
          <a:p>
            <a:pPr algn="ctr"/>
            <a:endParaRPr lang="en-US" sz="1800" dirty="0"/>
          </a:p>
          <a:p>
            <a:pPr algn="ctr"/>
            <a:r>
              <a:rPr lang="en-US" sz="1800" dirty="0"/>
              <a:t>List of Authors</a:t>
            </a:r>
          </a:p>
          <a:p>
            <a:pPr algn="ctr"/>
            <a:r>
              <a:rPr lang="en-US" sz="1600" dirty="0"/>
              <a:t>List of Affiliations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4445613" y="2325705"/>
            <a:ext cx="3282143" cy="294955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207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78991" y="2766615"/>
            <a:ext cx="3234017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n-US" sz="2000" dirty="0">
              <a:solidFill>
                <a:schemeClr val="bg1"/>
              </a:solidFill>
            </a:endParaRP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“Our Novel technique improves resolution of TEM images for sub-14 nm technologies”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27635" y="2301150"/>
            <a:ext cx="964587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err="1"/>
              <a:t>Ihvbsebc</a:t>
            </a: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err="1"/>
              <a:t>Dfsgbwerhbw</a:t>
            </a: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err="1"/>
              <a:t>Uijhbavpiernhvb</a:t>
            </a: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err="1"/>
              <a:t>Jbaepruivnpearvn</a:t>
            </a: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err="1"/>
              <a:t>Kjnqwjvn;ervn</a:t>
            </a: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err="1"/>
              <a:t>Jbnweoivne;prvon</a:t>
            </a: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err="1"/>
              <a:t>Kjbaoiuvrorsev</a:t>
            </a: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err="1"/>
              <a:t>Kjnoiuboiub</a:t>
            </a: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err="1"/>
              <a:t>uiygygog</a:t>
            </a:r>
            <a:endParaRPr lang="en-US" sz="800" dirty="0"/>
          </a:p>
        </p:txBody>
      </p:sp>
      <p:pic>
        <p:nvPicPr>
          <p:cNvPr id="18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57780" y="2514600"/>
            <a:ext cx="1071748" cy="1045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83525" y="3581400"/>
            <a:ext cx="879475" cy="1636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Rectangle 19"/>
          <p:cNvSpPr/>
          <p:nvPr/>
        </p:nvSpPr>
        <p:spPr bwMode="auto">
          <a:xfrm>
            <a:off x="3466195" y="5310347"/>
            <a:ext cx="5336382" cy="127936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207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4" name="Picture 8"/>
          <p:cNvPicPr>
            <a:picLocks noChangeAspect="1" noChangeArrowheads="1"/>
          </p:cNvPicPr>
          <p:nvPr/>
        </p:nvPicPr>
        <p:blipFill>
          <a:blip r:embed="rId2" cstate="email">
            <a:lum bright="6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33800" y="5488240"/>
            <a:ext cx="1071748" cy="1045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3"/>
          <p:cNvPicPr>
            <a:picLocks noChangeArrowheads="1"/>
          </p:cNvPicPr>
          <p:nvPr/>
        </p:nvPicPr>
        <p:blipFill>
          <a:blip r:embed="rId3" cstate="email">
            <a:lum bright="-3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6200000">
            <a:off x="7443788" y="5131672"/>
            <a:ext cx="879475" cy="1636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5305104" y="5491560"/>
            <a:ext cx="1344498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 err="1"/>
              <a:t>Jbnweoivne;prvon</a:t>
            </a:r>
            <a:endParaRPr lang="en-US" sz="800" dirty="0"/>
          </a:p>
          <a:p>
            <a:endParaRPr lang="en-US" sz="800" dirty="0"/>
          </a:p>
          <a:p>
            <a:r>
              <a:rPr lang="en-US" sz="800" dirty="0" err="1"/>
              <a:t>Kjbaoiuvrorsev</a:t>
            </a:r>
            <a:endParaRPr lang="en-US" sz="800" dirty="0"/>
          </a:p>
          <a:p>
            <a:endParaRPr lang="en-US" sz="800" dirty="0"/>
          </a:p>
          <a:p>
            <a:r>
              <a:rPr lang="en-US" sz="800" dirty="0" err="1"/>
              <a:t>Kjnoiuboiub</a:t>
            </a:r>
            <a:endParaRPr lang="en-US" sz="800" dirty="0"/>
          </a:p>
          <a:p>
            <a:endParaRPr lang="en-US" sz="800" dirty="0"/>
          </a:p>
          <a:p>
            <a:r>
              <a:rPr lang="en-US" sz="800" dirty="0" err="1"/>
              <a:t>uiygygog</a:t>
            </a:r>
            <a:endParaRPr lang="en-US" sz="800" dirty="0"/>
          </a:p>
        </p:txBody>
      </p:sp>
      <p:cxnSp>
        <p:nvCxnSpPr>
          <p:cNvPr id="21" name="Straight Arrow Connector 20"/>
          <p:cNvCxnSpPr/>
          <p:nvPr/>
        </p:nvCxnSpPr>
        <p:spPr bwMode="auto">
          <a:xfrm>
            <a:off x="9296400" y="1143000"/>
            <a:ext cx="0" cy="1158150"/>
          </a:xfrm>
          <a:prstGeom prst="straightConnector1">
            <a:avLst/>
          </a:prstGeom>
          <a:ln w="31750">
            <a:solidFill>
              <a:srgbClr val="FF0000"/>
            </a:solidFill>
            <a:headEnd type="triangle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 bwMode="auto">
          <a:xfrm>
            <a:off x="4876800" y="2308162"/>
            <a:ext cx="0" cy="2984642"/>
          </a:xfrm>
          <a:prstGeom prst="straightConnector1">
            <a:avLst/>
          </a:prstGeom>
          <a:ln w="31750">
            <a:solidFill>
              <a:srgbClr val="FF0000"/>
            </a:solidFill>
            <a:headEnd type="triangle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 bwMode="auto">
          <a:xfrm>
            <a:off x="4445613" y="2766615"/>
            <a:ext cx="3282143" cy="0"/>
          </a:xfrm>
          <a:prstGeom prst="straightConnector1">
            <a:avLst/>
          </a:prstGeom>
          <a:ln w="31750">
            <a:solidFill>
              <a:srgbClr val="FF0000"/>
            </a:solidFill>
            <a:headEnd type="triangle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8897029" y="1525927"/>
            <a:ext cx="99578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8-10 in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544765" y="2566559"/>
            <a:ext cx="1138453" cy="40011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dirty="0"/>
              <a:t>18-24 in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489641" y="4494189"/>
            <a:ext cx="1138453" cy="40011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dirty="0"/>
              <a:t>18-24 in</a:t>
            </a:r>
          </a:p>
        </p:txBody>
      </p:sp>
    </p:spTree>
    <p:extLst>
      <p:ext uri="{BB962C8B-B14F-4D97-AF65-F5344CB8AC3E}">
        <p14:creationId xmlns:p14="http://schemas.microsoft.com/office/powerpoint/2010/main" val="990251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Block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E4AB33A-AB1C-4DFC-8B67-2A12D7CFFA6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636450" y="1763175"/>
            <a:ext cx="3581400" cy="40934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accent6"/>
                </a:solidFill>
              </a:rPr>
              <a:t>The </a:t>
            </a:r>
            <a:r>
              <a:rPr lang="en-US" sz="2000" i="1" u="sng" dirty="0">
                <a:solidFill>
                  <a:schemeClr val="accent6"/>
                </a:solidFill>
              </a:rPr>
              <a:t>Title Block</a:t>
            </a:r>
            <a:r>
              <a:rPr lang="en-US" sz="2000" i="1" dirty="0">
                <a:solidFill>
                  <a:schemeClr val="accent6"/>
                </a:solidFill>
              </a:rPr>
              <a:t> gives the title of your paper and the names and affiliations of the authors.</a:t>
            </a:r>
          </a:p>
          <a:p>
            <a:endParaRPr lang="en-US" sz="2000" i="1" dirty="0">
              <a:solidFill>
                <a:schemeClr val="accent6"/>
              </a:solidFill>
            </a:endParaRPr>
          </a:p>
          <a:p>
            <a:r>
              <a:rPr lang="en-US" sz="2000" i="1" dirty="0">
                <a:solidFill>
                  <a:schemeClr val="accent6"/>
                </a:solidFill>
              </a:rPr>
              <a:t>This allows the viewer to easily cross reference your poster to your paper in the ISTFA proceedings.</a:t>
            </a:r>
          </a:p>
          <a:p>
            <a:endParaRPr lang="en-US" sz="2000" i="1" dirty="0">
              <a:solidFill>
                <a:schemeClr val="accent6"/>
              </a:solidFill>
            </a:endParaRPr>
          </a:p>
          <a:p>
            <a:r>
              <a:rPr lang="en-US" sz="2000" i="1" dirty="0">
                <a:solidFill>
                  <a:schemeClr val="accent6"/>
                </a:solidFill>
              </a:rPr>
              <a:t>As in the past, space for one logo is provided to highlight your organization.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773208" y="1143000"/>
            <a:ext cx="5504392" cy="5486400"/>
            <a:chOff x="5791200" y="1143000"/>
            <a:chExt cx="5504392" cy="5486400"/>
          </a:xfrm>
        </p:grpSpPr>
        <p:grpSp>
          <p:nvGrpSpPr>
            <p:cNvPr id="6" name="Group 5"/>
            <p:cNvGrpSpPr/>
            <p:nvPr/>
          </p:nvGrpSpPr>
          <p:grpSpPr>
            <a:xfrm>
              <a:off x="5791200" y="1143000"/>
              <a:ext cx="5504392" cy="5486400"/>
              <a:chOff x="3352800" y="1143000"/>
              <a:chExt cx="5504392" cy="5486400"/>
            </a:xfrm>
          </p:grpSpPr>
          <p:sp>
            <p:nvSpPr>
              <p:cNvPr id="5" name="Rectangle 4"/>
              <p:cNvSpPr/>
              <p:nvPr/>
            </p:nvSpPr>
            <p:spPr bwMode="auto">
              <a:xfrm>
                <a:off x="3370792" y="1143000"/>
                <a:ext cx="5486400" cy="5486400"/>
              </a:xfrm>
              <a:prstGeom prst="rect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820738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 bwMode="auto">
              <a:xfrm>
                <a:off x="3352800" y="1143000"/>
                <a:ext cx="5486400" cy="114762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820738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469676" y="1143000"/>
                <a:ext cx="4359852" cy="123110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/>
                  <a:t>Paper Title</a:t>
                </a:r>
              </a:p>
              <a:p>
                <a:pPr algn="ctr"/>
                <a:endParaRPr lang="en-US" sz="1800" dirty="0"/>
              </a:p>
              <a:p>
                <a:pPr algn="ctr"/>
                <a:r>
                  <a:rPr lang="en-US" sz="1800" dirty="0"/>
                  <a:t>List of Authors</a:t>
                </a:r>
              </a:p>
              <a:p>
                <a:pPr algn="ctr"/>
                <a:r>
                  <a:rPr lang="en-US" sz="1600" dirty="0"/>
                  <a:t>List of Affiliations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 bwMode="auto">
              <a:xfrm>
                <a:off x="4445613" y="2325705"/>
                <a:ext cx="3282143" cy="2949557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820738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496983" y="3069752"/>
                <a:ext cx="3234017" cy="132343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“Our Novel technique improves resolution of TEM images for sub-14 nm technologies”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3427635" y="2301150"/>
                <a:ext cx="964587" cy="304698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Ihvbsebc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Dfsgbwerhbw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Uijhbavpiernhvb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Jbaepruivnpearvn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Kjnqwjvn;ervn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Jbnweoivne;prvon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Kjbaoiuvrorsev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Kjnoiuboiub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uiygygog</a:t>
                </a:r>
                <a:endParaRPr lang="en-US" sz="800" dirty="0"/>
              </a:p>
            </p:txBody>
          </p:sp>
          <p:pic>
            <p:nvPicPr>
              <p:cNvPr id="18" name="Picture 8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757780" y="2514600"/>
                <a:ext cx="1071748" cy="10454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9" name="Picture 3"/>
              <p:cNvPicPr>
                <a:picLocks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83525" y="3581400"/>
                <a:ext cx="879475" cy="16367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0" name="Rectangle 19"/>
              <p:cNvSpPr/>
              <p:nvPr/>
            </p:nvSpPr>
            <p:spPr bwMode="auto">
              <a:xfrm>
                <a:off x="3466195" y="5310347"/>
                <a:ext cx="5336382" cy="1279367"/>
              </a:xfrm>
              <a:prstGeom prst="rect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820738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pic>
            <p:nvPicPr>
              <p:cNvPr id="24" name="Picture 8"/>
              <p:cNvPicPr>
                <a:picLocks noChangeAspect="1" noChangeArrowheads="1"/>
              </p:cNvPicPr>
              <p:nvPr/>
            </p:nvPicPr>
            <p:blipFill>
              <a:blip r:embed="rId2" cstate="email">
                <a:lum bright="60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33800" y="5488240"/>
                <a:ext cx="1071748" cy="10454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25" name="Picture 3"/>
              <p:cNvPicPr>
                <a:picLocks noChangeArrowheads="1"/>
              </p:cNvPicPr>
              <p:nvPr/>
            </p:nvPicPr>
            <p:blipFill>
              <a:blip r:embed="rId3" cstate="email">
                <a:lum bright="-39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>
                <a:off x="7443788" y="5131672"/>
                <a:ext cx="879475" cy="16367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30" name="TextBox 29"/>
              <p:cNvSpPr txBox="1"/>
              <p:nvPr/>
            </p:nvSpPr>
            <p:spPr>
              <a:xfrm>
                <a:off x="5305104" y="5491560"/>
                <a:ext cx="1344498" cy="95410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800" dirty="0" err="1"/>
                  <a:t>Jbnweoivne;prvon</a:t>
                </a:r>
                <a:endParaRPr lang="en-US" sz="800" dirty="0"/>
              </a:p>
              <a:p>
                <a:endParaRPr lang="en-US" sz="800" dirty="0"/>
              </a:p>
              <a:p>
                <a:r>
                  <a:rPr lang="en-US" sz="800" dirty="0" err="1"/>
                  <a:t>Kjbaoiuvrorsev</a:t>
                </a:r>
                <a:endParaRPr lang="en-US" sz="800" dirty="0"/>
              </a:p>
              <a:p>
                <a:endParaRPr lang="en-US" sz="800" dirty="0"/>
              </a:p>
              <a:p>
                <a:r>
                  <a:rPr lang="en-US" sz="800" dirty="0" err="1"/>
                  <a:t>Kjnoiuboiub</a:t>
                </a:r>
                <a:endParaRPr lang="en-US" sz="800" dirty="0"/>
              </a:p>
              <a:p>
                <a:endParaRPr lang="en-US" sz="800" dirty="0"/>
              </a:p>
              <a:p>
                <a:r>
                  <a:rPr lang="en-US" sz="800" dirty="0" err="1"/>
                  <a:t>uiygygog</a:t>
                </a:r>
                <a:endParaRPr lang="en-US" sz="800" dirty="0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6113992" y="1504731"/>
              <a:ext cx="1066800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Logo</a:t>
              </a:r>
            </a:p>
          </p:txBody>
        </p:sp>
      </p:grpSp>
      <p:cxnSp>
        <p:nvCxnSpPr>
          <p:cNvPr id="34" name="Straight Arrow Connector 33"/>
          <p:cNvCxnSpPr/>
          <p:nvPr/>
        </p:nvCxnSpPr>
        <p:spPr bwMode="auto">
          <a:xfrm flipV="1">
            <a:off x="4271671" y="1801084"/>
            <a:ext cx="1367129" cy="1236255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" name="Rounded Rectangle 34"/>
          <p:cNvSpPr/>
          <p:nvPr/>
        </p:nvSpPr>
        <p:spPr bwMode="auto">
          <a:xfrm>
            <a:off x="5699124" y="1084129"/>
            <a:ext cx="5652559" cy="1329404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207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712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Statement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E4AB33A-AB1C-4DFC-8B67-2A12D7CFFA6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817022" y="1454506"/>
            <a:ext cx="3581400" cy="47089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accent6"/>
                </a:solidFill>
              </a:rPr>
              <a:t>The </a:t>
            </a:r>
            <a:r>
              <a:rPr lang="en-US" sz="2000" i="1" u="sng" dirty="0">
                <a:solidFill>
                  <a:schemeClr val="accent6"/>
                </a:solidFill>
              </a:rPr>
              <a:t>Summary Statement</a:t>
            </a:r>
            <a:r>
              <a:rPr lang="en-US" sz="2000" i="1" dirty="0">
                <a:solidFill>
                  <a:schemeClr val="accent6"/>
                </a:solidFill>
              </a:rPr>
              <a:t> gives reader the essence of your paper in a single short statement</a:t>
            </a:r>
          </a:p>
          <a:p>
            <a:endParaRPr lang="en-US" sz="2000" i="1" dirty="0">
              <a:solidFill>
                <a:schemeClr val="accent6"/>
              </a:solidFill>
            </a:endParaRPr>
          </a:p>
          <a:p>
            <a:r>
              <a:rPr lang="en-US" sz="2000" i="1" dirty="0">
                <a:solidFill>
                  <a:schemeClr val="accent6"/>
                </a:solidFill>
              </a:rPr>
              <a:t>As a goal, the statement should </a:t>
            </a:r>
            <a:r>
              <a:rPr lang="en-US" sz="2000" i="1" u="sng" dirty="0">
                <a:solidFill>
                  <a:schemeClr val="accent6"/>
                </a:solidFill>
              </a:rPr>
              <a:t>no</a:t>
            </a:r>
            <a:r>
              <a:rPr lang="en-US" sz="2000" i="1" dirty="0">
                <a:solidFill>
                  <a:schemeClr val="accent6"/>
                </a:solidFill>
              </a:rPr>
              <a:t> </a:t>
            </a:r>
            <a:r>
              <a:rPr lang="en-US" sz="2000" i="1" u="sng" dirty="0">
                <a:solidFill>
                  <a:schemeClr val="accent6"/>
                </a:solidFill>
              </a:rPr>
              <a:t>more</a:t>
            </a:r>
            <a:r>
              <a:rPr lang="en-US" sz="2000" i="1" dirty="0">
                <a:solidFill>
                  <a:schemeClr val="accent6"/>
                </a:solidFill>
              </a:rPr>
              <a:t> </a:t>
            </a:r>
            <a:r>
              <a:rPr lang="en-US" sz="2000" i="1" u="sng" dirty="0">
                <a:solidFill>
                  <a:schemeClr val="accent6"/>
                </a:solidFill>
              </a:rPr>
              <a:t>than</a:t>
            </a:r>
            <a:r>
              <a:rPr lang="en-US" sz="2000" i="1" dirty="0">
                <a:solidFill>
                  <a:schemeClr val="accent6"/>
                </a:solidFill>
              </a:rPr>
              <a:t> 20 words</a:t>
            </a:r>
          </a:p>
          <a:p>
            <a:endParaRPr lang="en-US" sz="2000" i="1" dirty="0">
              <a:solidFill>
                <a:schemeClr val="accent6"/>
              </a:solidFill>
            </a:endParaRPr>
          </a:p>
          <a:p>
            <a:r>
              <a:rPr lang="en-US" sz="2000" i="1" dirty="0">
                <a:solidFill>
                  <a:schemeClr val="accent6"/>
                </a:solidFill>
              </a:rPr>
              <a:t>The intent is that an attendee should be able to read it from a significant distance and be able to identify what you are presenting.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773208" y="1143000"/>
            <a:ext cx="5504392" cy="5486400"/>
            <a:chOff x="5791200" y="1143000"/>
            <a:chExt cx="5504392" cy="5486400"/>
          </a:xfrm>
        </p:grpSpPr>
        <p:grpSp>
          <p:nvGrpSpPr>
            <p:cNvPr id="6" name="Group 5"/>
            <p:cNvGrpSpPr/>
            <p:nvPr/>
          </p:nvGrpSpPr>
          <p:grpSpPr>
            <a:xfrm>
              <a:off x="5791200" y="1143000"/>
              <a:ext cx="5504392" cy="5486400"/>
              <a:chOff x="3352800" y="1143000"/>
              <a:chExt cx="5504392" cy="5486400"/>
            </a:xfrm>
          </p:grpSpPr>
          <p:sp>
            <p:nvSpPr>
              <p:cNvPr id="5" name="Rectangle 4"/>
              <p:cNvSpPr/>
              <p:nvPr/>
            </p:nvSpPr>
            <p:spPr bwMode="auto">
              <a:xfrm>
                <a:off x="3370792" y="1143000"/>
                <a:ext cx="5486400" cy="5486400"/>
              </a:xfrm>
              <a:prstGeom prst="rect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820738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 bwMode="auto">
              <a:xfrm>
                <a:off x="3352800" y="1143000"/>
                <a:ext cx="5486400" cy="114762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820738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469676" y="1143000"/>
                <a:ext cx="4359852" cy="123110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/>
                  <a:t>Paper Title</a:t>
                </a:r>
              </a:p>
              <a:p>
                <a:pPr algn="ctr"/>
                <a:endParaRPr lang="en-US" sz="1800" dirty="0"/>
              </a:p>
              <a:p>
                <a:pPr algn="ctr"/>
                <a:r>
                  <a:rPr lang="en-US" sz="1800" dirty="0"/>
                  <a:t>List of Authors</a:t>
                </a:r>
              </a:p>
              <a:p>
                <a:pPr algn="ctr"/>
                <a:r>
                  <a:rPr lang="en-US" sz="1600" dirty="0"/>
                  <a:t>List of Affiliations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 bwMode="auto">
              <a:xfrm>
                <a:off x="4445613" y="2325705"/>
                <a:ext cx="3282143" cy="2949557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820738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496983" y="3069752"/>
                <a:ext cx="3234017" cy="132343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“Our Novel technique improves resolution of TEM images for sub-14 nm technologies”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3427635" y="2301150"/>
                <a:ext cx="964587" cy="304698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Ihvbsebc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Dfsgbwerhbw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Uijhbavpiernhvb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Jbaepruivnpearvn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Kjnqwjvn;ervn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Jbnweoivne;prvon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Kjbaoiuvrorsev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Kjnoiuboiub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uiygygog</a:t>
                </a:r>
                <a:endParaRPr lang="en-US" sz="800" dirty="0"/>
              </a:p>
            </p:txBody>
          </p:sp>
          <p:pic>
            <p:nvPicPr>
              <p:cNvPr id="18" name="Picture 8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757780" y="2514600"/>
                <a:ext cx="1071748" cy="10454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9" name="Picture 3"/>
              <p:cNvPicPr>
                <a:picLocks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83525" y="3581400"/>
                <a:ext cx="879475" cy="16367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0" name="Rectangle 19"/>
              <p:cNvSpPr/>
              <p:nvPr/>
            </p:nvSpPr>
            <p:spPr bwMode="auto">
              <a:xfrm>
                <a:off x="3466195" y="5310347"/>
                <a:ext cx="5336382" cy="1279367"/>
              </a:xfrm>
              <a:prstGeom prst="rect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820738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pic>
            <p:nvPicPr>
              <p:cNvPr id="24" name="Picture 8"/>
              <p:cNvPicPr>
                <a:picLocks noChangeAspect="1" noChangeArrowheads="1"/>
              </p:cNvPicPr>
              <p:nvPr/>
            </p:nvPicPr>
            <p:blipFill>
              <a:blip r:embed="rId2" cstate="email">
                <a:lum bright="60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33800" y="5488240"/>
                <a:ext cx="1071748" cy="10454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25" name="Picture 3"/>
              <p:cNvPicPr>
                <a:picLocks noChangeArrowheads="1"/>
              </p:cNvPicPr>
              <p:nvPr/>
            </p:nvPicPr>
            <p:blipFill>
              <a:blip r:embed="rId3" cstate="email">
                <a:lum bright="-39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>
                <a:off x="7443788" y="5131672"/>
                <a:ext cx="879475" cy="16367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30" name="TextBox 29"/>
              <p:cNvSpPr txBox="1"/>
              <p:nvPr/>
            </p:nvSpPr>
            <p:spPr>
              <a:xfrm>
                <a:off x="5305104" y="5491560"/>
                <a:ext cx="1344498" cy="95410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800" dirty="0" err="1"/>
                  <a:t>Jbnweoivne;prvon</a:t>
                </a:r>
                <a:endParaRPr lang="en-US" sz="800" dirty="0"/>
              </a:p>
              <a:p>
                <a:endParaRPr lang="en-US" sz="800" dirty="0"/>
              </a:p>
              <a:p>
                <a:r>
                  <a:rPr lang="en-US" sz="800" dirty="0" err="1"/>
                  <a:t>Kjbaoiuvrorsev</a:t>
                </a:r>
                <a:endParaRPr lang="en-US" sz="800" dirty="0"/>
              </a:p>
              <a:p>
                <a:endParaRPr lang="en-US" sz="800" dirty="0"/>
              </a:p>
              <a:p>
                <a:r>
                  <a:rPr lang="en-US" sz="800" dirty="0" err="1"/>
                  <a:t>Kjnoiuboiub</a:t>
                </a:r>
                <a:endParaRPr lang="en-US" sz="800" dirty="0"/>
              </a:p>
              <a:p>
                <a:endParaRPr lang="en-US" sz="800" dirty="0"/>
              </a:p>
              <a:p>
                <a:r>
                  <a:rPr lang="en-US" sz="800" dirty="0" err="1"/>
                  <a:t>uiygygog</a:t>
                </a:r>
                <a:endParaRPr lang="en-US" sz="800" dirty="0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6113992" y="1504731"/>
              <a:ext cx="1066800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Logo</a:t>
              </a:r>
            </a:p>
          </p:txBody>
        </p:sp>
      </p:grpSp>
      <p:cxnSp>
        <p:nvCxnSpPr>
          <p:cNvPr id="34" name="Straight Arrow Connector 33"/>
          <p:cNvCxnSpPr/>
          <p:nvPr/>
        </p:nvCxnSpPr>
        <p:spPr bwMode="auto">
          <a:xfrm>
            <a:off x="4648200" y="3655109"/>
            <a:ext cx="2060822" cy="2492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" name="Rounded Rectangle 34"/>
          <p:cNvSpPr/>
          <p:nvPr/>
        </p:nvSpPr>
        <p:spPr bwMode="auto">
          <a:xfrm>
            <a:off x="6745411" y="2252406"/>
            <a:ext cx="3522133" cy="3138338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207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997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 Outline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E4AB33A-AB1C-4DFC-8B67-2A12D7CFFA6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733389" y="1500720"/>
            <a:ext cx="3581400" cy="40934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accent6"/>
                </a:solidFill>
              </a:rPr>
              <a:t>The </a:t>
            </a:r>
            <a:r>
              <a:rPr lang="en-US" sz="2000" i="1" u="sng" dirty="0">
                <a:solidFill>
                  <a:schemeClr val="accent6"/>
                </a:solidFill>
              </a:rPr>
              <a:t>Outline</a:t>
            </a:r>
            <a:r>
              <a:rPr lang="en-US" sz="2000" i="1" dirty="0">
                <a:solidFill>
                  <a:schemeClr val="accent6"/>
                </a:solidFill>
              </a:rPr>
              <a:t> describes the key parts of your investigation in bullet form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accent6"/>
                </a:solidFill>
              </a:rPr>
              <a:t>Problem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accent6"/>
                </a:solidFill>
              </a:rPr>
              <a:t>Investigation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accent6"/>
                </a:solidFill>
              </a:rPr>
              <a:t>Findings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accent6"/>
                </a:solidFill>
              </a:rPr>
              <a:t>Conclusions</a:t>
            </a:r>
          </a:p>
          <a:p>
            <a:endParaRPr lang="en-US" sz="2000" i="1" dirty="0">
              <a:solidFill>
                <a:schemeClr val="accent6"/>
              </a:solidFill>
            </a:endParaRPr>
          </a:p>
          <a:p>
            <a:r>
              <a:rPr lang="en-US" sz="2000" i="1" dirty="0">
                <a:solidFill>
                  <a:schemeClr val="accent6"/>
                </a:solidFill>
              </a:rPr>
              <a:t>Make your Outline easy to read quickly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accent6"/>
                </a:solidFill>
              </a:rPr>
              <a:t>minimize your word count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accent6"/>
                </a:solidFill>
              </a:rPr>
              <a:t>use sentence fragments 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773208" y="1143000"/>
            <a:ext cx="5504392" cy="5486400"/>
            <a:chOff x="5791200" y="1143000"/>
            <a:chExt cx="5504392" cy="5486400"/>
          </a:xfrm>
        </p:grpSpPr>
        <p:grpSp>
          <p:nvGrpSpPr>
            <p:cNvPr id="6" name="Group 5"/>
            <p:cNvGrpSpPr/>
            <p:nvPr/>
          </p:nvGrpSpPr>
          <p:grpSpPr>
            <a:xfrm>
              <a:off x="5791200" y="1143000"/>
              <a:ext cx="5504392" cy="5486400"/>
              <a:chOff x="3352800" y="1143000"/>
              <a:chExt cx="5504392" cy="5486400"/>
            </a:xfrm>
          </p:grpSpPr>
          <p:sp>
            <p:nvSpPr>
              <p:cNvPr id="5" name="Rectangle 4"/>
              <p:cNvSpPr/>
              <p:nvPr/>
            </p:nvSpPr>
            <p:spPr bwMode="auto">
              <a:xfrm>
                <a:off x="3370792" y="1143000"/>
                <a:ext cx="5486400" cy="5486400"/>
              </a:xfrm>
              <a:prstGeom prst="rect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820738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 bwMode="auto">
              <a:xfrm>
                <a:off x="3352800" y="1143000"/>
                <a:ext cx="5486400" cy="114762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820738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469676" y="1143000"/>
                <a:ext cx="4359852" cy="123110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/>
                  <a:t>Paper Title</a:t>
                </a:r>
              </a:p>
              <a:p>
                <a:pPr algn="ctr"/>
                <a:endParaRPr lang="en-US" sz="1800" dirty="0"/>
              </a:p>
              <a:p>
                <a:pPr algn="ctr"/>
                <a:r>
                  <a:rPr lang="en-US" sz="1800" dirty="0"/>
                  <a:t>List of Authors</a:t>
                </a:r>
              </a:p>
              <a:p>
                <a:pPr algn="ctr"/>
                <a:r>
                  <a:rPr lang="en-US" sz="1600" dirty="0"/>
                  <a:t>List of Affiliations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 bwMode="auto">
              <a:xfrm>
                <a:off x="4445613" y="2325705"/>
                <a:ext cx="3282143" cy="2949557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820738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496983" y="3069752"/>
                <a:ext cx="3234017" cy="132343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“Our Novel technique improves resolution of TEM images for sub-14 nm technologies”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3427635" y="2301150"/>
                <a:ext cx="964587" cy="304698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Ihvbsebc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Dfsgbwerhbw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Uijhbavpiernhvb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Jbaepruivnpearvn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Kjnqwjvn;ervn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Jbnweoivne;prvon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Kjbaoiuvrorsev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Kjnoiuboiub</a:t>
                </a: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800" dirty="0" err="1"/>
                  <a:t>uiygygog</a:t>
                </a:r>
                <a:endParaRPr lang="en-US" sz="800" dirty="0"/>
              </a:p>
            </p:txBody>
          </p:sp>
          <p:pic>
            <p:nvPicPr>
              <p:cNvPr id="18" name="Picture 8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757780" y="2514600"/>
                <a:ext cx="1071748" cy="10454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9" name="Picture 3"/>
              <p:cNvPicPr>
                <a:picLocks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83525" y="3581400"/>
                <a:ext cx="879475" cy="16367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0" name="Rectangle 19"/>
              <p:cNvSpPr/>
              <p:nvPr/>
            </p:nvSpPr>
            <p:spPr bwMode="auto">
              <a:xfrm>
                <a:off x="3466195" y="5310347"/>
                <a:ext cx="5336382" cy="1279367"/>
              </a:xfrm>
              <a:prstGeom prst="rect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820738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pic>
            <p:nvPicPr>
              <p:cNvPr id="24" name="Picture 8"/>
              <p:cNvPicPr>
                <a:picLocks noChangeAspect="1" noChangeArrowheads="1"/>
              </p:cNvPicPr>
              <p:nvPr/>
            </p:nvPicPr>
            <p:blipFill>
              <a:blip r:embed="rId2" cstate="email">
                <a:lum bright="60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33800" y="5488240"/>
                <a:ext cx="1071748" cy="10454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25" name="Picture 3"/>
              <p:cNvPicPr>
                <a:picLocks noChangeArrowheads="1"/>
              </p:cNvPicPr>
              <p:nvPr/>
            </p:nvPicPr>
            <p:blipFill>
              <a:blip r:embed="rId3" cstate="email">
                <a:lum bright="-39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>
                <a:off x="7443788" y="5131672"/>
                <a:ext cx="879475" cy="16367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30" name="TextBox 29"/>
              <p:cNvSpPr txBox="1"/>
              <p:nvPr/>
            </p:nvSpPr>
            <p:spPr>
              <a:xfrm>
                <a:off x="5305104" y="5491560"/>
                <a:ext cx="1344498" cy="95410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800" dirty="0" err="1"/>
                  <a:t>Jbnweoivne;prvon</a:t>
                </a:r>
                <a:endParaRPr lang="en-US" sz="800" dirty="0"/>
              </a:p>
              <a:p>
                <a:endParaRPr lang="en-US" sz="800" dirty="0"/>
              </a:p>
              <a:p>
                <a:r>
                  <a:rPr lang="en-US" sz="800" dirty="0" err="1"/>
                  <a:t>Kjbaoiuvrorsev</a:t>
                </a:r>
                <a:endParaRPr lang="en-US" sz="800" dirty="0"/>
              </a:p>
              <a:p>
                <a:endParaRPr lang="en-US" sz="800" dirty="0"/>
              </a:p>
              <a:p>
                <a:r>
                  <a:rPr lang="en-US" sz="800" dirty="0" err="1"/>
                  <a:t>Kjnoiuboiub</a:t>
                </a:r>
                <a:endParaRPr lang="en-US" sz="800" dirty="0"/>
              </a:p>
              <a:p>
                <a:endParaRPr lang="en-US" sz="800" dirty="0"/>
              </a:p>
              <a:p>
                <a:r>
                  <a:rPr lang="en-US" sz="800" dirty="0" err="1"/>
                  <a:t>uiygygog</a:t>
                </a:r>
                <a:endParaRPr lang="en-US" sz="800" dirty="0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6113992" y="1504731"/>
              <a:ext cx="1066800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Logo</a:t>
              </a:r>
            </a:p>
          </p:txBody>
        </p:sp>
      </p:grpSp>
      <p:cxnSp>
        <p:nvCxnSpPr>
          <p:cNvPr id="34" name="Straight Arrow Connector 33"/>
          <p:cNvCxnSpPr/>
          <p:nvPr/>
        </p:nvCxnSpPr>
        <p:spPr bwMode="auto">
          <a:xfrm flipV="1">
            <a:off x="4821442" y="3799239"/>
            <a:ext cx="759262" cy="124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" name="Rounded Rectangle 34"/>
          <p:cNvSpPr/>
          <p:nvPr/>
        </p:nvSpPr>
        <p:spPr bwMode="auto">
          <a:xfrm>
            <a:off x="5610728" y="2244784"/>
            <a:ext cx="1450797" cy="3138338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207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056871"/>
      </p:ext>
    </p:extLst>
  </p:cSld>
  <p:clrMapOvr>
    <a:masterClrMapping/>
  </p:clrMapOvr>
</p:sld>
</file>

<file path=ppt/theme/theme1.xml><?xml version="1.0" encoding="utf-8"?>
<a:theme xmlns:a="http://schemas.openxmlformats.org/drawingml/2006/main" name="IRPS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10000"/>
      </a:accent1>
      <a:accent2>
        <a:srgbClr val="0000FF"/>
      </a:accent2>
      <a:accent3>
        <a:srgbClr val="FFFFFF"/>
      </a:accent3>
      <a:accent4>
        <a:srgbClr val="000000"/>
      </a:accent4>
      <a:accent5>
        <a:srgbClr val="C1AAAA"/>
      </a:accent5>
      <a:accent6>
        <a:srgbClr val="0000E7"/>
      </a:accent6>
      <a:hlink>
        <a:srgbClr val="FF8100"/>
      </a:hlink>
      <a:folHlink>
        <a:srgbClr val="C20000"/>
      </a:folHlink>
    </a:clrScheme>
    <a:fontScheme name="IRPS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2073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2073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RPS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PS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PS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PS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PS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PS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PS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870A8935778C4698E65A2554E57DD1" ma:contentTypeVersion="16" ma:contentTypeDescription="Create a new document." ma:contentTypeScope="" ma:versionID="084eccb04f2b3d88a6fa36f82bb86a5e">
  <xsd:schema xmlns:xsd="http://www.w3.org/2001/XMLSchema" xmlns:xs="http://www.w3.org/2001/XMLSchema" xmlns:p="http://schemas.microsoft.com/office/2006/metadata/properties" xmlns:ns2="fccb8018-ec63-4d7e-b36c-da85ef58f7e8" xmlns:ns3="b86a972d-417d-4879-9268-3c7454e00692" targetNamespace="http://schemas.microsoft.com/office/2006/metadata/properties" ma:root="true" ma:fieldsID="13617eb8a6b3a4c44aac33e6cc5835bd" ns2:_="" ns3:_="">
    <xsd:import namespace="fccb8018-ec63-4d7e-b36c-da85ef58f7e8"/>
    <xsd:import namespace="b86a972d-417d-4879-9268-3c7454e006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cb8018-ec63-4d7e-b36c-da85ef58f7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015f177-bcab-4dcf-8941-ce5b6ac374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6a972d-417d-4879-9268-3c7454e00692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29ea3d2a-a6a2-4f67-833f-129f79205f57}" ma:internalName="TaxCatchAll" ma:showField="CatchAllData" ma:web="b86a972d-417d-4879-9268-3c7454e006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cb8018-ec63-4d7e-b36c-da85ef58f7e8">
      <Terms xmlns="http://schemas.microsoft.com/office/infopath/2007/PartnerControls"/>
    </lcf76f155ced4ddcb4097134ff3c332f>
    <TaxCatchAll xmlns="b86a972d-417d-4879-9268-3c7454e0069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5EE3D44-41D3-4A2B-B859-A5ACD205BD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cb8018-ec63-4d7e-b36c-da85ef58f7e8"/>
    <ds:schemaRef ds:uri="b86a972d-417d-4879-9268-3c7454e006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DE9A4B2-6F2F-46B2-B2C3-00FB6A499682}">
  <ds:schemaRefs>
    <ds:schemaRef ds:uri="http://schemas.microsoft.com/office/2006/metadata/properties"/>
    <ds:schemaRef ds:uri="http://schemas.microsoft.com/office/infopath/2007/PartnerControls"/>
    <ds:schemaRef ds:uri="fccb8018-ec63-4d7e-b36c-da85ef58f7e8"/>
    <ds:schemaRef ds:uri="b86a972d-417d-4879-9268-3c7454e00692"/>
  </ds:schemaRefs>
</ds:datastoreItem>
</file>

<file path=customXml/itemProps3.xml><?xml version="1.0" encoding="utf-8"?>
<ds:datastoreItem xmlns:ds="http://schemas.openxmlformats.org/officeDocument/2006/customXml" ds:itemID="{FC915052-EA8B-47F3-A80E-7D0F2512F67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ca5347b-2c51-4479-9532-9f98f21e059c}" enabled="0" method="" siteId="{9ca5347b-2c51-4479-9532-9f98f21e059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4188</TotalTime>
  <Pages>1237561</Pages>
  <Words>852</Words>
  <Application>Microsoft Office PowerPoint</Application>
  <PresentationFormat>Widescreen</PresentationFormat>
  <Paragraphs>298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IRPStemplate</vt:lpstr>
      <vt:lpstr>ISTFA 2025  Poster Presentations High Visibility Formatting Option</vt:lpstr>
      <vt:lpstr>New Poster Format Option - Why?</vt:lpstr>
      <vt:lpstr>New Poster Format Option - Why?</vt:lpstr>
      <vt:lpstr>High Visibility Format Option</vt:lpstr>
      <vt:lpstr>Poster Dimensions (max)</vt:lpstr>
      <vt:lpstr>High Visibility Format Option</vt:lpstr>
      <vt:lpstr>Title Block</vt:lpstr>
      <vt:lpstr>Summary Statement</vt:lpstr>
      <vt:lpstr>Paper Outline</vt:lpstr>
      <vt:lpstr>Key Figures</vt:lpstr>
      <vt:lpstr>Secondary Information</vt:lpstr>
      <vt:lpstr>The Goal</vt:lpstr>
    </vt:vector>
  </TitlesOfParts>
  <Company>ASM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ISTFA 2019 New Option Poster Format</dc:title>
  <dc:creator>Ted Kolasa</dc:creator>
  <cp:keywords>Posters</cp:keywords>
  <cp:lastModifiedBy>Stefanie Bourbon</cp:lastModifiedBy>
  <cp:revision>213</cp:revision>
  <cp:lastPrinted>2000-01-14T18:57:01Z</cp:lastPrinted>
  <dcterms:created xsi:type="dcterms:W3CDTF">2000-01-07T19:50:08Z</dcterms:created>
  <dcterms:modified xsi:type="dcterms:W3CDTF">2025-08-25T16:58:31Z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0x0101005F870A8935778C4698E65A2554E57DD1</vt:lpwstr>
  </property>
  <property fmtid="{D5CDD505-2E9C-101B-9397-08002B2CF9AE}" pid="3" name="Order">
    <vt:r8>5739600</vt:r8>
  </property>
  <property fmtid="{D5CDD505-2E9C-101B-9397-08002B2CF9AE}" pid="4" name="MediaServiceImageTags">
    <vt:lpwstr/>
  </property>
</Properties>
</file>